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7" r:id="rId2"/>
    <p:sldId id="258" r:id="rId3"/>
    <p:sldId id="275" r:id="rId4"/>
    <p:sldId id="259" r:id="rId5"/>
    <p:sldId id="261" r:id="rId6"/>
    <p:sldId id="265" r:id="rId7"/>
    <p:sldId id="262" r:id="rId8"/>
    <p:sldId id="274" r:id="rId9"/>
    <p:sldId id="268" r:id="rId10"/>
    <p:sldId id="273" r:id="rId11"/>
    <p:sldId id="272"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000"/>
    <a:srgbClr val="4F81BD"/>
    <a:srgbClr val="BBB2A4"/>
    <a:srgbClr val="C0C0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8757" autoAdjust="0"/>
  </p:normalViewPr>
  <p:slideViewPr>
    <p:cSldViewPr>
      <p:cViewPr>
        <p:scale>
          <a:sx n="76" d="100"/>
          <a:sy n="76" d="100"/>
        </p:scale>
        <p:origin x="-1122" y="-4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6CC8287-28E4-47FE-BCB6-4C40AA66D348}" type="datetimeFigureOut">
              <a:rPr lang="en-US" smtClean="0"/>
              <a:t>11/21/2014</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868E95A-38FA-4715-A4DB-0A87C41D2D89}" type="slidenum">
              <a:rPr lang="en-US" smtClean="0"/>
              <a:t>‹#›</a:t>
            </a:fld>
            <a:endParaRPr lang="en-US" dirty="0"/>
          </a:p>
        </p:txBody>
      </p:sp>
    </p:spTree>
    <p:extLst>
      <p:ext uri="{BB962C8B-B14F-4D97-AF65-F5344CB8AC3E}">
        <p14:creationId xmlns:p14="http://schemas.microsoft.com/office/powerpoint/2010/main" val="34240551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868E95A-38FA-4715-A4DB-0A87C41D2D89}" type="slidenum">
              <a:rPr lang="en-US" smtClean="0"/>
              <a:t>4</a:t>
            </a:fld>
            <a:endParaRPr lang="en-US" dirty="0"/>
          </a:p>
        </p:txBody>
      </p:sp>
    </p:spTree>
    <p:extLst>
      <p:ext uri="{BB962C8B-B14F-4D97-AF65-F5344CB8AC3E}">
        <p14:creationId xmlns:p14="http://schemas.microsoft.com/office/powerpoint/2010/main" val="22129024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4116CB7-7985-4F52-AD68-6E38E0F79030}" type="datetimeFigureOut">
              <a:rPr lang="en-US" smtClean="0"/>
              <a:t>11/21/2014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25DB54D-4932-4CBA-A6F2-509DE1226FE8}" type="slidenum">
              <a:rPr lang="en-US" smtClean="0"/>
              <a:t>‹#›</a:t>
            </a:fld>
            <a:endParaRPr lang="en-US" dirty="0"/>
          </a:p>
        </p:txBody>
      </p:sp>
    </p:spTree>
    <p:extLst>
      <p:ext uri="{BB962C8B-B14F-4D97-AF65-F5344CB8AC3E}">
        <p14:creationId xmlns:p14="http://schemas.microsoft.com/office/powerpoint/2010/main" val="32371993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4116CB7-7985-4F52-AD68-6E38E0F79030}" type="datetimeFigureOut">
              <a:rPr lang="en-US" smtClean="0"/>
              <a:t>11/21/2014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25DB54D-4932-4CBA-A6F2-509DE1226FE8}" type="slidenum">
              <a:rPr lang="en-US" smtClean="0"/>
              <a:t>‹#›</a:t>
            </a:fld>
            <a:endParaRPr lang="en-US" dirty="0"/>
          </a:p>
        </p:txBody>
      </p:sp>
    </p:spTree>
    <p:extLst>
      <p:ext uri="{BB962C8B-B14F-4D97-AF65-F5344CB8AC3E}">
        <p14:creationId xmlns:p14="http://schemas.microsoft.com/office/powerpoint/2010/main" val="37812336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4116CB7-7985-4F52-AD68-6E38E0F79030}" type="datetimeFigureOut">
              <a:rPr lang="en-US" smtClean="0"/>
              <a:t>11/21/2014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25DB54D-4932-4CBA-A6F2-509DE1226FE8}" type="slidenum">
              <a:rPr lang="en-US" smtClean="0"/>
              <a:t>‹#›</a:t>
            </a:fld>
            <a:endParaRPr lang="en-US" dirty="0"/>
          </a:p>
        </p:txBody>
      </p:sp>
    </p:spTree>
    <p:extLst>
      <p:ext uri="{BB962C8B-B14F-4D97-AF65-F5344CB8AC3E}">
        <p14:creationId xmlns:p14="http://schemas.microsoft.com/office/powerpoint/2010/main" val="10643961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4116CB7-7985-4F52-AD68-6E38E0F79030}" type="datetimeFigureOut">
              <a:rPr lang="en-US" smtClean="0"/>
              <a:t>11/21/2014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25DB54D-4932-4CBA-A6F2-509DE1226FE8}" type="slidenum">
              <a:rPr lang="en-US" smtClean="0"/>
              <a:t>‹#›</a:t>
            </a:fld>
            <a:endParaRPr lang="en-US" dirty="0"/>
          </a:p>
        </p:txBody>
      </p:sp>
    </p:spTree>
    <p:extLst>
      <p:ext uri="{BB962C8B-B14F-4D97-AF65-F5344CB8AC3E}">
        <p14:creationId xmlns:p14="http://schemas.microsoft.com/office/powerpoint/2010/main" val="17383160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4116CB7-7985-4F52-AD68-6E38E0F79030}" type="datetimeFigureOut">
              <a:rPr lang="en-US" smtClean="0"/>
              <a:t>11/21/2014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25DB54D-4932-4CBA-A6F2-509DE1226FE8}" type="slidenum">
              <a:rPr lang="en-US" smtClean="0"/>
              <a:t>‹#›</a:t>
            </a:fld>
            <a:endParaRPr lang="en-US" dirty="0"/>
          </a:p>
        </p:txBody>
      </p:sp>
    </p:spTree>
    <p:extLst>
      <p:ext uri="{BB962C8B-B14F-4D97-AF65-F5344CB8AC3E}">
        <p14:creationId xmlns:p14="http://schemas.microsoft.com/office/powerpoint/2010/main" val="42616010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4116CB7-7985-4F52-AD68-6E38E0F79030}" type="datetimeFigureOut">
              <a:rPr lang="en-US" smtClean="0"/>
              <a:t>11/21/2014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25DB54D-4932-4CBA-A6F2-509DE1226FE8}" type="slidenum">
              <a:rPr lang="en-US" smtClean="0"/>
              <a:t>‹#›</a:t>
            </a:fld>
            <a:endParaRPr lang="en-US" dirty="0"/>
          </a:p>
        </p:txBody>
      </p:sp>
    </p:spTree>
    <p:extLst>
      <p:ext uri="{BB962C8B-B14F-4D97-AF65-F5344CB8AC3E}">
        <p14:creationId xmlns:p14="http://schemas.microsoft.com/office/powerpoint/2010/main" val="12796752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4116CB7-7985-4F52-AD68-6E38E0F79030}" type="datetimeFigureOut">
              <a:rPr lang="en-US" smtClean="0"/>
              <a:t>11/21/2014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25DB54D-4932-4CBA-A6F2-509DE1226FE8}" type="slidenum">
              <a:rPr lang="en-US" smtClean="0"/>
              <a:t>‹#›</a:t>
            </a:fld>
            <a:endParaRPr lang="en-US" dirty="0"/>
          </a:p>
        </p:txBody>
      </p:sp>
    </p:spTree>
    <p:extLst>
      <p:ext uri="{BB962C8B-B14F-4D97-AF65-F5344CB8AC3E}">
        <p14:creationId xmlns:p14="http://schemas.microsoft.com/office/powerpoint/2010/main" val="34470243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4116CB7-7985-4F52-AD68-6E38E0F79030}" type="datetimeFigureOut">
              <a:rPr lang="en-US" smtClean="0"/>
              <a:t>11/21/2014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25DB54D-4932-4CBA-A6F2-509DE1226FE8}" type="slidenum">
              <a:rPr lang="en-US" smtClean="0"/>
              <a:t>‹#›</a:t>
            </a:fld>
            <a:endParaRPr lang="en-US" dirty="0"/>
          </a:p>
        </p:txBody>
      </p:sp>
    </p:spTree>
    <p:extLst>
      <p:ext uri="{BB962C8B-B14F-4D97-AF65-F5344CB8AC3E}">
        <p14:creationId xmlns:p14="http://schemas.microsoft.com/office/powerpoint/2010/main" val="17757419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4116CB7-7985-4F52-AD68-6E38E0F79030}" type="datetimeFigureOut">
              <a:rPr lang="en-US" smtClean="0"/>
              <a:t>11/21/2014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25DB54D-4932-4CBA-A6F2-509DE1226FE8}" type="slidenum">
              <a:rPr lang="en-US" smtClean="0"/>
              <a:t>‹#›</a:t>
            </a:fld>
            <a:endParaRPr lang="en-US" dirty="0"/>
          </a:p>
        </p:txBody>
      </p:sp>
    </p:spTree>
    <p:extLst>
      <p:ext uri="{BB962C8B-B14F-4D97-AF65-F5344CB8AC3E}">
        <p14:creationId xmlns:p14="http://schemas.microsoft.com/office/powerpoint/2010/main" val="14116301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4116CB7-7985-4F52-AD68-6E38E0F79030}" type="datetimeFigureOut">
              <a:rPr lang="en-US" smtClean="0"/>
              <a:t>11/21/2014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25DB54D-4932-4CBA-A6F2-509DE1226FE8}" type="slidenum">
              <a:rPr lang="en-US" smtClean="0"/>
              <a:t>‹#›</a:t>
            </a:fld>
            <a:endParaRPr lang="en-US" dirty="0"/>
          </a:p>
        </p:txBody>
      </p:sp>
    </p:spTree>
    <p:extLst>
      <p:ext uri="{BB962C8B-B14F-4D97-AF65-F5344CB8AC3E}">
        <p14:creationId xmlns:p14="http://schemas.microsoft.com/office/powerpoint/2010/main" val="30244005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4116CB7-7985-4F52-AD68-6E38E0F79030}" type="datetimeFigureOut">
              <a:rPr lang="en-US" smtClean="0"/>
              <a:t>11/21/2014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25DB54D-4932-4CBA-A6F2-509DE1226FE8}" type="slidenum">
              <a:rPr lang="en-US" smtClean="0"/>
              <a:t>‹#›</a:t>
            </a:fld>
            <a:endParaRPr lang="en-US" dirty="0"/>
          </a:p>
        </p:txBody>
      </p:sp>
    </p:spTree>
    <p:extLst>
      <p:ext uri="{BB962C8B-B14F-4D97-AF65-F5344CB8AC3E}">
        <p14:creationId xmlns:p14="http://schemas.microsoft.com/office/powerpoint/2010/main" val="16779858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116CB7-7985-4F52-AD68-6E38E0F79030}" type="datetimeFigureOut">
              <a:rPr lang="en-US" smtClean="0"/>
              <a:t>11/21/2014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5DB54D-4932-4CBA-A6F2-509DE1226FE8}" type="slidenum">
              <a:rPr lang="en-US" smtClean="0"/>
              <a:t>‹#›</a:t>
            </a:fld>
            <a:endParaRPr lang="en-US" dirty="0"/>
          </a:p>
        </p:txBody>
      </p:sp>
    </p:spTree>
    <p:extLst>
      <p:ext uri="{BB962C8B-B14F-4D97-AF65-F5344CB8AC3E}">
        <p14:creationId xmlns:p14="http://schemas.microsoft.com/office/powerpoint/2010/main" val="5732199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hyperlink" Target="http://www.gallup-international.com/"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8" Type="http://schemas.openxmlformats.org/officeDocument/2006/relationships/image" Target="../media/image5.jpg"/><Relationship Id="rId3" Type="http://schemas.microsoft.com/office/2007/relationships/hdphoto" Target="../media/hdphoto1.wdp"/><Relationship Id="rId7" Type="http://schemas.openxmlformats.org/officeDocument/2006/relationships/image" Target="../media/image4.jp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hyperlink" Target="http://galluppakistan.blogspot.com/" TargetMode="External"/><Relationship Id="rId5" Type="http://schemas.openxmlformats.org/officeDocument/2006/relationships/hyperlink" Target="https://twitter.com/#!/GallupPak" TargetMode="External"/><Relationship Id="rId10" Type="http://schemas.openxmlformats.org/officeDocument/2006/relationships/image" Target="../media/image7.jpeg"/><Relationship Id="rId4" Type="http://schemas.openxmlformats.org/officeDocument/2006/relationships/hyperlink" Target="http://www.facebook.com/pages/Gallup-Pakistan/112923232073343" TargetMode="External"/><Relationship Id="rId9" Type="http://schemas.openxmlformats.org/officeDocument/2006/relationships/image" Target="../media/image6.png"/></Relationships>
</file>

<file path=ppt/slides/_rels/slide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773459"/>
            <a:ext cx="9144000" cy="6084541"/>
          </a:xfrm>
          <a:prstGeom prst="rect">
            <a:avLst/>
          </a:prstGeom>
          <a:ln>
            <a:solidFill>
              <a:schemeClr val="tx1"/>
            </a:solidFill>
          </a:ln>
        </p:spPr>
      </p:pic>
      <p:sp>
        <p:nvSpPr>
          <p:cNvPr id="5" name="Rectangle 4"/>
          <p:cNvSpPr/>
          <p:nvPr/>
        </p:nvSpPr>
        <p:spPr>
          <a:xfrm>
            <a:off x="0" y="0"/>
            <a:ext cx="9144000" cy="773459"/>
          </a:xfrm>
          <a:prstGeom prst="rect">
            <a:avLst/>
          </a:prstGeom>
          <a:ln>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grpSp>
        <p:nvGrpSpPr>
          <p:cNvPr id="3" name="Group 2"/>
          <p:cNvGrpSpPr/>
          <p:nvPr/>
        </p:nvGrpSpPr>
        <p:grpSpPr>
          <a:xfrm>
            <a:off x="2438400" y="381000"/>
            <a:ext cx="4233851" cy="2178516"/>
            <a:chOff x="381000" y="358170"/>
            <a:chExt cx="4233851" cy="2178516"/>
          </a:xfrm>
        </p:grpSpPr>
        <p:sp>
          <p:nvSpPr>
            <p:cNvPr id="6" name="TextBox 5"/>
            <p:cNvSpPr txBox="1"/>
            <p:nvPr/>
          </p:nvSpPr>
          <p:spPr>
            <a:xfrm>
              <a:off x="381000" y="358170"/>
              <a:ext cx="4233851" cy="1569660"/>
            </a:xfrm>
            <a:prstGeom prst="rect">
              <a:avLst/>
            </a:prstGeom>
            <a:noFill/>
          </p:spPr>
          <p:txBody>
            <a:bodyPr wrap="none" rtlCol="0">
              <a:spAutoFit/>
            </a:bodyPr>
            <a:lstStyle/>
            <a:p>
              <a:r>
                <a:rPr lang="en-US" sz="4800" b="1" dirty="0" smtClean="0">
                  <a:solidFill>
                    <a:schemeClr val="bg1"/>
                  </a:solidFill>
                  <a:latin typeface="Candara" pitchFamily="34" charset="0"/>
                </a:rPr>
                <a:t>Gallup Pakistan</a:t>
              </a:r>
            </a:p>
            <a:p>
              <a:r>
                <a:rPr lang="en-US" sz="4800" b="1" dirty="0" smtClean="0">
                  <a:solidFill>
                    <a:schemeClr val="bg1"/>
                  </a:solidFill>
                  <a:latin typeface="Candara" pitchFamily="34" charset="0"/>
                </a:rPr>
                <a:t>HR</a:t>
              </a:r>
              <a:r>
                <a:rPr lang="en-US" sz="4800" b="1" dirty="0">
                  <a:solidFill>
                    <a:schemeClr val="bg1"/>
                  </a:solidFill>
                  <a:latin typeface="Candara" pitchFamily="34" charset="0"/>
                </a:rPr>
                <a:t> </a:t>
              </a:r>
              <a:r>
                <a:rPr lang="en-US" sz="4800" b="1" dirty="0" smtClean="0">
                  <a:solidFill>
                    <a:schemeClr val="bg1"/>
                  </a:solidFill>
                  <a:latin typeface="Candara" pitchFamily="34" charset="0"/>
                </a:rPr>
                <a:t>Newsletter</a:t>
              </a:r>
            </a:p>
          </p:txBody>
        </p:sp>
        <p:sp>
          <p:nvSpPr>
            <p:cNvPr id="8" name="TextBox 7"/>
            <p:cNvSpPr txBox="1"/>
            <p:nvPr/>
          </p:nvSpPr>
          <p:spPr>
            <a:xfrm>
              <a:off x="381000" y="1828800"/>
              <a:ext cx="4177747" cy="707886"/>
            </a:xfrm>
            <a:prstGeom prst="rect">
              <a:avLst/>
            </a:prstGeom>
            <a:noFill/>
          </p:spPr>
          <p:txBody>
            <a:bodyPr wrap="none" rtlCol="0">
              <a:spAutoFit/>
            </a:bodyPr>
            <a:lstStyle/>
            <a:p>
              <a:r>
                <a:rPr lang="en-US" sz="2000" dirty="0">
                  <a:solidFill>
                    <a:schemeClr val="bg1"/>
                  </a:solidFill>
                  <a:latin typeface="Candara" pitchFamily="34" charset="0"/>
                </a:rPr>
                <a:t>e</a:t>
              </a:r>
              <a:r>
                <a:rPr lang="en-US" sz="2000" dirty="0" smtClean="0">
                  <a:solidFill>
                    <a:schemeClr val="bg1"/>
                  </a:solidFill>
                  <a:latin typeface="Candara" pitchFamily="34" charset="0"/>
                </a:rPr>
                <a:t>nhancing performance through </a:t>
              </a:r>
            </a:p>
            <a:p>
              <a:r>
                <a:rPr lang="en-US" sz="2000" dirty="0" smtClean="0">
                  <a:solidFill>
                    <a:schemeClr val="bg1"/>
                  </a:solidFill>
                  <a:latin typeface="Candara" pitchFamily="34" charset="0"/>
                </a:rPr>
                <a:t>empirical understanding of HR issues</a:t>
              </a:r>
              <a:endParaRPr lang="en-US" sz="2000" dirty="0">
                <a:solidFill>
                  <a:schemeClr val="bg1"/>
                </a:solidFill>
                <a:latin typeface="Candara" pitchFamily="34" charset="0"/>
              </a:endParaRPr>
            </a:p>
          </p:txBody>
        </p:sp>
      </p:grpSp>
      <p:cxnSp>
        <p:nvCxnSpPr>
          <p:cNvPr id="13" name="Straight Connector 12"/>
          <p:cNvCxnSpPr/>
          <p:nvPr/>
        </p:nvCxnSpPr>
        <p:spPr>
          <a:xfrm>
            <a:off x="6858000" y="609600"/>
            <a:ext cx="0" cy="246888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6934200" y="528697"/>
            <a:ext cx="1828800" cy="2754600"/>
          </a:xfrm>
          <a:prstGeom prst="rect">
            <a:avLst/>
          </a:prstGeom>
          <a:noFill/>
        </p:spPr>
        <p:txBody>
          <a:bodyPr wrap="square" rtlCol="0">
            <a:spAutoFit/>
          </a:bodyPr>
          <a:lstStyle/>
          <a:p>
            <a:endParaRPr lang="en-US" sz="200" dirty="0" smtClean="0">
              <a:solidFill>
                <a:schemeClr val="bg1">
                  <a:lumMod val="50000"/>
                </a:schemeClr>
              </a:solidFill>
              <a:latin typeface="Candara" pitchFamily="34" charset="0"/>
            </a:endParaRPr>
          </a:p>
          <a:p>
            <a:r>
              <a:rPr lang="en-US" sz="1200" b="1" dirty="0" smtClean="0">
                <a:solidFill>
                  <a:srgbClr val="C00000"/>
                </a:solidFill>
                <a:latin typeface="Verdana" pitchFamily="34" charset="0"/>
                <a:ea typeface="Verdana" pitchFamily="34" charset="0"/>
                <a:cs typeface="Verdana" pitchFamily="34" charset="0"/>
              </a:rPr>
              <a:t>IN THIS EDITION</a:t>
            </a:r>
            <a:endParaRPr lang="en-US" sz="800" b="1" dirty="0" smtClean="0">
              <a:solidFill>
                <a:srgbClr val="C00000"/>
              </a:solidFill>
              <a:latin typeface="Verdana" pitchFamily="34" charset="0"/>
              <a:ea typeface="Verdana" pitchFamily="34" charset="0"/>
              <a:cs typeface="Verdana" pitchFamily="34" charset="0"/>
            </a:endParaRPr>
          </a:p>
          <a:p>
            <a:r>
              <a:rPr lang="en-US" sz="800" dirty="0" smtClean="0">
                <a:solidFill>
                  <a:schemeClr val="bg1">
                    <a:lumMod val="50000"/>
                  </a:schemeClr>
                </a:solidFill>
                <a:latin typeface="Verdana" pitchFamily="34" charset="0"/>
                <a:ea typeface="Verdana" pitchFamily="34" charset="0"/>
                <a:cs typeface="Verdana" pitchFamily="34" charset="0"/>
              </a:rPr>
              <a:t>Page 3</a:t>
            </a:r>
          </a:p>
          <a:p>
            <a:r>
              <a:rPr lang="en-US" sz="1200" dirty="0">
                <a:solidFill>
                  <a:schemeClr val="bg1">
                    <a:lumMod val="85000"/>
                  </a:schemeClr>
                </a:solidFill>
                <a:latin typeface="Candara" pitchFamily="34" charset="0"/>
              </a:rPr>
              <a:t>Six Reasons Millenials are Actually the Best </a:t>
            </a:r>
            <a:r>
              <a:rPr lang="en-US" sz="1200" dirty="0" smtClean="0">
                <a:solidFill>
                  <a:schemeClr val="bg1">
                    <a:lumMod val="85000"/>
                  </a:schemeClr>
                </a:solidFill>
                <a:latin typeface="Candara" pitchFamily="34" charset="0"/>
              </a:rPr>
              <a:t>Workers</a:t>
            </a:r>
          </a:p>
          <a:p>
            <a:r>
              <a:rPr lang="en-US" sz="1100" dirty="0" smtClean="0">
                <a:solidFill>
                  <a:srgbClr val="FFFF00"/>
                </a:solidFill>
                <a:latin typeface="Candara" pitchFamily="34" charset="0"/>
              </a:rPr>
              <a:t>Reading Time: 2 </a:t>
            </a:r>
            <a:r>
              <a:rPr lang="en-US" sz="1100" dirty="0" err="1" smtClean="0">
                <a:solidFill>
                  <a:srgbClr val="FFFF00"/>
                </a:solidFill>
                <a:latin typeface="Candara" pitchFamily="34" charset="0"/>
              </a:rPr>
              <a:t>mins</a:t>
            </a:r>
            <a:endParaRPr lang="en-US" sz="200" dirty="0" smtClean="0">
              <a:solidFill>
                <a:srgbClr val="FFFF00"/>
              </a:solidFill>
              <a:latin typeface="Candara" pitchFamily="34" charset="0"/>
            </a:endParaRPr>
          </a:p>
          <a:p>
            <a:r>
              <a:rPr lang="en-US" sz="800" dirty="0" smtClean="0">
                <a:solidFill>
                  <a:schemeClr val="bg1">
                    <a:lumMod val="50000"/>
                  </a:schemeClr>
                </a:solidFill>
                <a:latin typeface="Verdana" pitchFamily="34" charset="0"/>
                <a:ea typeface="Verdana" pitchFamily="34" charset="0"/>
                <a:cs typeface="Verdana" pitchFamily="34" charset="0"/>
              </a:rPr>
              <a:t>Page 5</a:t>
            </a:r>
          </a:p>
          <a:p>
            <a:r>
              <a:rPr lang="en-US" sz="1200" dirty="0">
                <a:solidFill>
                  <a:schemeClr val="bg1">
                    <a:lumMod val="85000"/>
                  </a:schemeClr>
                </a:solidFill>
                <a:latin typeface="Candara" pitchFamily="34" charset="0"/>
              </a:rPr>
              <a:t>How the Class of 2014 will find </a:t>
            </a:r>
            <a:r>
              <a:rPr lang="en-US" sz="1200" dirty="0" smtClean="0">
                <a:solidFill>
                  <a:schemeClr val="bg1">
                    <a:lumMod val="85000"/>
                  </a:schemeClr>
                </a:solidFill>
                <a:latin typeface="Candara" pitchFamily="34" charset="0"/>
              </a:rPr>
              <a:t>Jobs</a:t>
            </a:r>
          </a:p>
          <a:p>
            <a:r>
              <a:rPr lang="en-US" sz="1100" dirty="0" smtClean="0">
                <a:solidFill>
                  <a:srgbClr val="FFFF00"/>
                </a:solidFill>
                <a:latin typeface="Candara" pitchFamily="34" charset="0"/>
                <a:ea typeface="Verdana" pitchFamily="34" charset="0"/>
                <a:cs typeface="Verdana" pitchFamily="34" charset="0"/>
              </a:rPr>
              <a:t>Reading Time: 1.5 </a:t>
            </a:r>
            <a:r>
              <a:rPr lang="en-US" sz="1100" dirty="0" err="1" smtClean="0">
                <a:solidFill>
                  <a:srgbClr val="FFFF00"/>
                </a:solidFill>
                <a:latin typeface="Candara" pitchFamily="34" charset="0"/>
                <a:ea typeface="Verdana" pitchFamily="34" charset="0"/>
                <a:cs typeface="Verdana" pitchFamily="34" charset="0"/>
              </a:rPr>
              <a:t>mins</a:t>
            </a:r>
            <a:endParaRPr lang="en-US" sz="200" dirty="0" smtClean="0">
              <a:solidFill>
                <a:srgbClr val="FFFF00"/>
              </a:solidFill>
              <a:latin typeface="Candara" pitchFamily="34" charset="0"/>
              <a:ea typeface="Verdana" pitchFamily="34" charset="0"/>
              <a:cs typeface="Verdana" pitchFamily="34" charset="0"/>
            </a:endParaRPr>
          </a:p>
          <a:p>
            <a:r>
              <a:rPr lang="en-US" sz="800" dirty="0" smtClean="0">
                <a:solidFill>
                  <a:schemeClr val="bg1">
                    <a:lumMod val="50000"/>
                  </a:schemeClr>
                </a:solidFill>
                <a:latin typeface="Verdana" pitchFamily="34" charset="0"/>
                <a:ea typeface="Verdana" pitchFamily="34" charset="0"/>
                <a:cs typeface="Verdana" pitchFamily="34" charset="0"/>
              </a:rPr>
              <a:t>Page </a:t>
            </a:r>
            <a:r>
              <a:rPr lang="en-US" sz="800" dirty="0">
                <a:solidFill>
                  <a:schemeClr val="bg1">
                    <a:lumMod val="50000"/>
                  </a:schemeClr>
                </a:solidFill>
                <a:latin typeface="Verdana" pitchFamily="34" charset="0"/>
                <a:ea typeface="Verdana" pitchFamily="34" charset="0"/>
                <a:cs typeface="Verdana" pitchFamily="34" charset="0"/>
              </a:rPr>
              <a:t>7</a:t>
            </a:r>
            <a:endParaRPr lang="en-US" sz="800" dirty="0" smtClean="0">
              <a:solidFill>
                <a:schemeClr val="bg1">
                  <a:lumMod val="50000"/>
                </a:schemeClr>
              </a:solidFill>
              <a:latin typeface="Verdana" pitchFamily="34" charset="0"/>
              <a:ea typeface="Verdana" pitchFamily="34" charset="0"/>
              <a:cs typeface="Verdana" pitchFamily="34" charset="0"/>
            </a:endParaRPr>
          </a:p>
          <a:p>
            <a:r>
              <a:rPr lang="en-US" sz="1200" dirty="0">
                <a:solidFill>
                  <a:schemeClr val="bg1">
                    <a:lumMod val="85000"/>
                  </a:schemeClr>
                </a:solidFill>
                <a:latin typeface="Candara" pitchFamily="34" charset="0"/>
              </a:rPr>
              <a:t>What Millennials Want And Why Employers Should Take </a:t>
            </a:r>
            <a:r>
              <a:rPr lang="en-US" sz="1200" dirty="0" smtClean="0">
                <a:solidFill>
                  <a:schemeClr val="bg1">
                    <a:lumMod val="85000"/>
                  </a:schemeClr>
                </a:solidFill>
                <a:latin typeface="Candara" pitchFamily="34" charset="0"/>
              </a:rPr>
              <a:t>Notice</a:t>
            </a:r>
          </a:p>
          <a:p>
            <a:r>
              <a:rPr lang="en-US" sz="1100" dirty="0" smtClean="0">
                <a:solidFill>
                  <a:srgbClr val="FFFF00"/>
                </a:solidFill>
                <a:latin typeface="Candara" pitchFamily="34" charset="0"/>
              </a:rPr>
              <a:t>Reading Time: 1.5 </a:t>
            </a:r>
            <a:r>
              <a:rPr lang="en-US" sz="1100" dirty="0" err="1" smtClean="0">
                <a:solidFill>
                  <a:srgbClr val="FFFF00"/>
                </a:solidFill>
                <a:latin typeface="Candara" pitchFamily="34" charset="0"/>
              </a:rPr>
              <a:t>mins</a:t>
            </a:r>
            <a:endParaRPr lang="en-US" sz="1100" dirty="0" smtClean="0">
              <a:solidFill>
                <a:srgbClr val="FFFF00"/>
              </a:solidFill>
              <a:latin typeface="Candara" pitchFamily="34" charset="0"/>
            </a:endParaRPr>
          </a:p>
        </p:txBody>
      </p:sp>
      <p:sp>
        <p:nvSpPr>
          <p:cNvPr id="15" name="TextBox 14"/>
          <p:cNvSpPr txBox="1"/>
          <p:nvPr/>
        </p:nvSpPr>
        <p:spPr>
          <a:xfrm>
            <a:off x="7543800" y="87868"/>
            <a:ext cx="1615440" cy="369332"/>
          </a:xfrm>
          <a:prstGeom prst="rect">
            <a:avLst/>
          </a:prstGeom>
          <a:solidFill>
            <a:srgbClr val="FFC000"/>
          </a:solidFill>
        </p:spPr>
        <p:txBody>
          <a:bodyPr wrap="square" rtlCol="0">
            <a:spAutoFit/>
          </a:bodyPr>
          <a:lstStyle/>
          <a:p>
            <a:pPr algn="ctr"/>
            <a:r>
              <a:rPr lang="en-US" sz="1600" b="1" dirty="0" smtClean="0">
                <a:solidFill>
                  <a:schemeClr val="bg1">
                    <a:lumMod val="50000"/>
                  </a:schemeClr>
                </a:solidFill>
                <a:latin typeface="Candara" pitchFamily="34" charset="0"/>
              </a:rPr>
              <a:t>November</a:t>
            </a:r>
            <a:r>
              <a:rPr lang="en-US" b="1" dirty="0" smtClean="0">
                <a:solidFill>
                  <a:schemeClr val="bg1">
                    <a:lumMod val="50000"/>
                  </a:schemeClr>
                </a:solidFill>
                <a:latin typeface="Candara" pitchFamily="34" charset="0"/>
              </a:rPr>
              <a:t> </a:t>
            </a:r>
            <a:r>
              <a:rPr lang="en-US" b="1" dirty="0" smtClean="0">
                <a:solidFill>
                  <a:schemeClr val="bg1">
                    <a:lumMod val="50000"/>
                  </a:schemeClr>
                </a:solidFill>
                <a:latin typeface="Candara" pitchFamily="34" charset="0"/>
              </a:rPr>
              <a:t>2014</a:t>
            </a:r>
          </a:p>
        </p:txBody>
      </p:sp>
      <p:grpSp>
        <p:nvGrpSpPr>
          <p:cNvPr id="12" name="Group 11"/>
          <p:cNvGrpSpPr/>
          <p:nvPr/>
        </p:nvGrpSpPr>
        <p:grpSpPr>
          <a:xfrm>
            <a:off x="470218" y="228603"/>
            <a:ext cx="1815782" cy="1904998"/>
            <a:chOff x="470218" y="228603"/>
            <a:chExt cx="1815782" cy="1904998"/>
          </a:xfrm>
        </p:grpSpPr>
        <p:grpSp>
          <p:nvGrpSpPr>
            <p:cNvPr id="11" name="Group 10"/>
            <p:cNvGrpSpPr/>
            <p:nvPr/>
          </p:nvGrpSpPr>
          <p:grpSpPr>
            <a:xfrm>
              <a:off x="470218" y="228603"/>
              <a:ext cx="1815782" cy="1904998"/>
              <a:chOff x="470218" y="228600"/>
              <a:chExt cx="2462790" cy="2636141"/>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0218" y="228600"/>
                <a:ext cx="2462790" cy="2636141"/>
              </a:xfrm>
              <a:prstGeom prst="rect">
                <a:avLst/>
              </a:prstGeom>
            </p:spPr>
          </p:pic>
          <p:sp>
            <p:nvSpPr>
              <p:cNvPr id="10" name="Rectangle 9"/>
              <p:cNvSpPr/>
              <p:nvPr/>
            </p:nvSpPr>
            <p:spPr>
              <a:xfrm>
                <a:off x="685800" y="1143000"/>
                <a:ext cx="1371600" cy="457200"/>
              </a:xfrm>
              <a:prstGeom prst="rect">
                <a:avLst/>
              </a:prstGeom>
              <a:solidFill>
                <a:srgbClr val="BBB2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500" b="1" dirty="0" smtClean="0">
                    <a:solidFill>
                      <a:schemeClr val="tx1"/>
                    </a:solidFill>
                  </a:rPr>
                  <a:t>gallup</a:t>
                </a:r>
                <a:endParaRPr lang="en-US" sz="400" b="1" dirty="0">
                  <a:solidFill>
                    <a:schemeClr val="tx1"/>
                  </a:solidFill>
                </a:endParaRPr>
              </a:p>
            </p:txBody>
          </p:sp>
        </p:grpSp>
        <p:sp>
          <p:nvSpPr>
            <p:cNvPr id="7" name="TextBox 6"/>
            <p:cNvSpPr txBox="1"/>
            <p:nvPr/>
          </p:nvSpPr>
          <p:spPr>
            <a:xfrm>
              <a:off x="1433086" y="849868"/>
              <a:ext cx="243314" cy="369332"/>
            </a:xfrm>
            <a:prstGeom prst="rect">
              <a:avLst/>
            </a:prstGeom>
            <a:noFill/>
          </p:spPr>
          <p:txBody>
            <a:bodyPr wrap="square" rtlCol="0">
              <a:spAutoFit/>
            </a:bodyPr>
            <a:lstStyle/>
            <a:p>
              <a:r>
                <a:rPr lang="en-US" dirty="0" smtClean="0"/>
                <a:t>*</a:t>
              </a:r>
              <a:endParaRPr lang="en-US" dirty="0"/>
            </a:p>
          </p:txBody>
        </p:sp>
      </p:grpSp>
      <p:sp>
        <p:nvSpPr>
          <p:cNvPr id="9" name="Rectangle 8"/>
          <p:cNvSpPr/>
          <p:nvPr/>
        </p:nvSpPr>
        <p:spPr>
          <a:xfrm>
            <a:off x="76200" y="6442502"/>
            <a:ext cx="8915400" cy="415498"/>
          </a:xfrm>
          <a:prstGeom prst="rect">
            <a:avLst/>
          </a:prstGeom>
        </p:spPr>
        <p:txBody>
          <a:bodyPr wrap="square">
            <a:spAutoFit/>
          </a:bodyPr>
          <a:lstStyle/>
          <a:p>
            <a:r>
              <a:rPr lang="en-US" sz="700" b="1" dirty="0" smtClean="0">
                <a:solidFill>
                  <a:schemeClr val="tx1">
                    <a:lumMod val="65000"/>
                    <a:lumOff val="35000"/>
                  </a:schemeClr>
                </a:solidFill>
                <a:latin typeface="Arial" pitchFamily="34" charset="0"/>
                <a:cs typeface="Arial" pitchFamily="34" charset="0"/>
              </a:rPr>
              <a:t>* Disclaimer: </a:t>
            </a:r>
            <a:r>
              <a:rPr lang="en-US" sz="700" dirty="0" smtClean="0">
                <a:solidFill>
                  <a:schemeClr val="tx1">
                    <a:lumMod val="65000"/>
                    <a:lumOff val="35000"/>
                  </a:schemeClr>
                </a:solidFill>
                <a:latin typeface="Arial" pitchFamily="34" charset="0"/>
                <a:cs typeface="Arial" pitchFamily="34" charset="0"/>
              </a:rPr>
              <a:t>Gallup </a:t>
            </a:r>
            <a:r>
              <a:rPr lang="en-US" sz="700" dirty="0">
                <a:solidFill>
                  <a:schemeClr val="tx1">
                    <a:lumMod val="65000"/>
                    <a:lumOff val="35000"/>
                  </a:schemeClr>
                </a:solidFill>
                <a:latin typeface="Arial" pitchFamily="34" charset="0"/>
                <a:cs typeface="Arial" pitchFamily="34" charset="0"/>
              </a:rPr>
              <a:t>Pakistan is not related to Gallup Inc. headquartered in Washington D.C. USA. We require that our surveys be credited fully as Gallup Pakistan (not Gallup or Gallup Poll). We disclaim any responsibility for surveys pertaining to Pakistani public opinion except those carried out by Gallup Pakistan, the Pakistani affiliate of Gallup International Association. For details on Gallup International Association see website: </a:t>
            </a:r>
            <a:r>
              <a:rPr lang="en-US" sz="700" dirty="0">
                <a:solidFill>
                  <a:schemeClr val="tx1">
                    <a:lumMod val="65000"/>
                    <a:lumOff val="35000"/>
                  </a:schemeClr>
                </a:solidFill>
                <a:latin typeface="Arial" pitchFamily="34" charset="0"/>
                <a:cs typeface="Arial" pitchFamily="34" charset="0"/>
                <a:hlinkClick r:id="rId4"/>
              </a:rPr>
              <a:t>www.gallup-international.com</a:t>
            </a:r>
            <a:endParaRPr lang="en-US" sz="700" dirty="0">
              <a:solidFill>
                <a:schemeClr val="tx1">
                  <a:lumMod val="65000"/>
                  <a:lumOff val="35000"/>
                </a:schemeClr>
              </a:solidFill>
              <a:latin typeface="Arial" pitchFamily="34" charset="0"/>
              <a:cs typeface="Arial" pitchFamily="34" charset="0"/>
            </a:endParaRPr>
          </a:p>
        </p:txBody>
      </p:sp>
    </p:spTree>
    <p:extLst>
      <p:ext uri="{BB962C8B-B14F-4D97-AF65-F5344CB8AC3E}">
        <p14:creationId xmlns:p14="http://schemas.microsoft.com/office/powerpoint/2010/main" val="22187552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57200" y="457200"/>
            <a:ext cx="184731" cy="646331"/>
          </a:xfrm>
          <a:prstGeom prst="rect">
            <a:avLst/>
          </a:prstGeom>
          <a:noFill/>
        </p:spPr>
        <p:txBody>
          <a:bodyPr wrap="none" rtlCol="0">
            <a:spAutoFit/>
          </a:bodyPr>
          <a:lstStyle/>
          <a:p>
            <a:endParaRPr lang="en-US" sz="1200" dirty="0"/>
          </a:p>
          <a:p>
            <a:endParaRPr lang="en-US" sz="1200" dirty="0"/>
          </a:p>
          <a:p>
            <a:endParaRPr lang="en-US" sz="1200" dirty="0"/>
          </a:p>
        </p:txBody>
      </p:sp>
      <p:sp>
        <p:nvSpPr>
          <p:cNvPr id="4" name="TextBox 3"/>
          <p:cNvSpPr txBox="1"/>
          <p:nvPr/>
        </p:nvSpPr>
        <p:spPr>
          <a:xfrm>
            <a:off x="228598" y="228600"/>
            <a:ext cx="8610601" cy="6078587"/>
          </a:xfrm>
          <a:prstGeom prst="rect">
            <a:avLst/>
          </a:prstGeom>
          <a:noFill/>
        </p:spPr>
        <p:txBody>
          <a:bodyPr wrap="square" rtlCol="0">
            <a:spAutoFit/>
          </a:bodyPr>
          <a:lstStyle/>
          <a:p>
            <a:pPr algn="ctr" fontAlgn="base"/>
            <a:endParaRPr lang="en-US" sz="1200" b="1" dirty="0" smtClean="0">
              <a:solidFill>
                <a:srgbClr val="92D050"/>
              </a:solidFill>
              <a:latin typeface="Century Gothic" pitchFamily="34" charset="0"/>
            </a:endParaRPr>
          </a:p>
          <a:p>
            <a:pPr fontAlgn="base"/>
            <a:r>
              <a:rPr lang="en-US" sz="1600" b="1" dirty="0" smtClean="0">
                <a:solidFill>
                  <a:srgbClr val="92D050"/>
                </a:solidFill>
                <a:latin typeface="Century Gothic" pitchFamily="34" charset="0"/>
              </a:rPr>
              <a:t>3. Millennials Want To Be Leaders:</a:t>
            </a:r>
          </a:p>
          <a:p>
            <a:pPr fontAlgn="base"/>
            <a:endParaRPr lang="en-US" sz="1100" b="1" dirty="0" smtClean="0">
              <a:latin typeface="Century Gothic" pitchFamily="34" charset="0"/>
            </a:endParaRPr>
          </a:p>
          <a:p>
            <a:pPr fontAlgn="base">
              <a:lnSpc>
                <a:spcPct val="150000"/>
              </a:lnSpc>
            </a:pPr>
            <a:r>
              <a:rPr lang="en-US" sz="1100" dirty="0" smtClean="0">
                <a:solidFill>
                  <a:schemeClr val="tx1">
                    <a:lumMod val="65000"/>
                    <a:lumOff val="35000"/>
                  </a:schemeClr>
                </a:solidFill>
                <a:latin typeface="Century Gothic" pitchFamily="34" charset="0"/>
              </a:rPr>
              <a:t>Almost </a:t>
            </a:r>
            <a:r>
              <a:rPr lang="en-US" sz="1100" dirty="0">
                <a:solidFill>
                  <a:schemeClr val="tx1">
                    <a:lumMod val="65000"/>
                    <a:lumOff val="35000"/>
                  </a:schemeClr>
                </a:solidFill>
                <a:latin typeface="Century Gothic" pitchFamily="34" charset="0"/>
              </a:rPr>
              <a:t>one in four Millennials are ‘asking for a chance’ to show their leadership skills. Additionally, </a:t>
            </a:r>
            <a:endParaRPr lang="en-US" sz="1100" dirty="0" smtClean="0">
              <a:solidFill>
                <a:schemeClr val="tx1">
                  <a:lumMod val="65000"/>
                  <a:lumOff val="35000"/>
                </a:schemeClr>
              </a:solidFill>
              <a:latin typeface="Century Gothic" pitchFamily="34" charset="0"/>
            </a:endParaRPr>
          </a:p>
          <a:p>
            <a:pPr fontAlgn="base">
              <a:lnSpc>
                <a:spcPct val="150000"/>
              </a:lnSpc>
            </a:pPr>
            <a:r>
              <a:rPr lang="en-US" sz="1100" b="1" dirty="0" smtClean="0">
                <a:solidFill>
                  <a:srgbClr val="FF0000"/>
                </a:solidFill>
                <a:latin typeface="Century Gothic" pitchFamily="34" charset="0"/>
              </a:rPr>
              <a:t>75% </a:t>
            </a:r>
            <a:r>
              <a:rPr lang="en-US" sz="1100" dirty="0" smtClean="0">
                <a:solidFill>
                  <a:schemeClr val="tx1">
                    <a:lumMod val="65000"/>
                    <a:lumOff val="35000"/>
                  </a:schemeClr>
                </a:solidFill>
                <a:latin typeface="Century Gothic" pitchFamily="34" charset="0"/>
              </a:rPr>
              <a:t>believe their organizations could do more to develop future leaders.</a:t>
            </a:r>
          </a:p>
          <a:p>
            <a:pPr algn="ctr" fontAlgn="base"/>
            <a:r>
              <a:rPr lang="en-US" sz="1100" dirty="0" smtClean="0">
                <a:latin typeface="Century Gothic" pitchFamily="34" charset="0"/>
              </a:rPr>
              <a:t/>
            </a:r>
            <a:br>
              <a:rPr lang="en-US" sz="1100" dirty="0" smtClean="0">
                <a:latin typeface="Century Gothic" pitchFamily="34" charset="0"/>
              </a:rPr>
            </a:br>
            <a:r>
              <a:rPr lang="en-US" sz="1100" dirty="0" smtClean="0">
                <a:latin typeface="Century Gothic" pitchFamily="34" charset="0"/>
              </a:rPr>
              <a:t/>
            </a:r>
            <a:br>
              <a:rPr lang="en-US" sz="1100" dirty="0" smtClean="0">
                <a:latin typeface="Century Gothic" pitchFamily="34" charset="0"/>
              </a:rPr>
            </a:br>
            <a:endParaRPr lang="en-US" sz="1100" dirty="0" smtClean="0">
              <a:latin typeface="Century Gothic" pitchFamily="34" charset="0"/>
            </a:endParaRPr>
          </a:p>
          <a:p>
            <a:pPr fontAlgn="base"/>
            <a:endParaRPr lang="en-US" sz="1100" dirty="0">
              <a:latin typeface="Century Gothic" pitchFamily="34" charset="0"/>
            </a:endParaRPr>
          </a:p>
          <a:p>
            <a:pPr fontAlgn="base"/>
            <a:endParaRPr lang="en-US" sz="1100" dirty="0" smtClean="0">
              <a:latin typeface="Century Gothic" pitchFamily="34" charset="0"/>
            </a:endParaRPr>
          </a:p>
          <a:p>
            <a:pPr fontAlgn="base"/>
            <a:endParaRPr lang="en-US" sz="1100" dirty="0">
              <a:latin typeface="Century Gothic" pitchFamily="34" charset="0"/>
            </a:endParaRPr>
          </a:p>
          <a:p>
            <a:pPr fontAlgn="base"/>
            <a:endParaRPr lang="en-US" sz="1100" dirty="0" smtClean="0">
              <a:latin typeface="Century Gothic" pitchFamily="34" charset="0"/>
            </a:endParaRPr>
          </a:p>
          <a:p>
            <a:pPr fontAlgn="base"/>
            <a:endParaRPr lang="en-US" sz="1100" dirty="0">
              <a:latin typeface="Century Gothic" pitchFamily="34" charset="0"/>
            </a:endParaRPr>
          </a:p>
          <a:p>
            <a:pPr fontAlgn="base"/>
            <a:endParaRPr lang="en-US" sz="1100" dirty="0" smtClean="0">
              <a:latin typeface="Century Gothic" pitchFamily="34" charset="0"/>
            </a:endParaRPr>
          </a:p>
          <a:p>
            <a:pPr fontAlgn="base"/>
            <a:endParaRPr lang="en-US" sz="1100" dirty="0">
              <a:latin typeface="Century Gothic" pitchFamily="34" charset="0"/>
            </a:endParaRPr>
          </a:p>
          <a:p>
            <a:pPr fontAlgn="base"/>
            <a:endParaRPr lang="en-US" sz="1100" dirty="0" smtClean="0">
              <a:latin typeface="Century Gothic" pitchFamily="34" charset="0"/>
            </a:endParaRPr>
          </a:p>
          <a:p>
            <a:pPr fontAlgn="base"/>
            <a:endParaRPr lang="en-US" sz="1100" dirty="0">
              <a:latin typeface="Century Gothic" pitchFamily="34" charset="0"/>
            </a:endParaRPr>
          </a:p>
          <a:p>
            <a:pPr algn="ctr" fontAlgn="base"/>
            <a:endParaRPr lang="en-US" sz="1100" b="1" dirty="0" smtClean="0">
              <a:solidFill>
                <a:srgbClr val="92D050"/>
              </a:solidFill>
              <a:latin typeface="Century Gothic" pitchFamily="34" charset="0"/>
            </a:endParaRPr>
          </a:p>
          <a:p>
            <a:pPr algn="ctr" fontAlgn="base"/>
            <a:endParaRPr lang="en-US" sz="1100" b="1" dirty="0" smtClean="0">
              <a:solidFill>
                <a:srgbClr val="92D050"/>
              </a:solidFill>
              <a:latin typeface="Century Gothic" pitchFamily="34" charset="0"/>
            </a:endParaRPr>
          </a:p>
          <a:p>
            <a:pPr fontAlgn="base"/>
            <a:r>
              <a:rPr lang="en-US" sz="1600" b="1" dirty="0" smtClean="0">
                <a:solidFill>
                  <a:srgbClr val="92D050"/>
                </a:solidFill>
                <a:latin typeface="Century Gothic" pitchFamily="34" charset="0"/>
              </a:rPr>
              <a:t>4. Millennials Want To Make A Difference:</a:t>
            </a:r>
          </a:p>
          <a:p>
            <a:pPr fontAlgn="base"/>
            <a:endParaRPr lang="en-US" sz="1100" b="1" dirty="0" smtClean="0">
              <a:latin typeface="Century Gothic" pitchFamily="34" charset="0"/>
            </a:endParaRPr>
          </a:p>
          <a:p>
            <a:pPr fontAlgn="base">
              <a:lnSpc>
                <a:spcPct val="150000"/>
              </a:lnSpc>
            </a:pPr>
            <a:r>
              <a:rPr lang="en-US" sz="1100" dirty="0" smtClean="0">
                <a:solidFill>
                  <a:schemeClr val="tx1">
                    <a:lumMod val="65000"/>
                    <a:lumOff val="35000"/>
                  </a:schemeClr>
                </a:solidFill>
                <a:latin typeface="Century Gothic" pitchFamily="34" charset="0"/>
              </a:rPr>
              <a:t>Millennials </a:t>
            </a:r>
            <a:r>
              <a:rPr lang="en-US" sz="1100" dirty="0">
                <a:solidFill>
                  <a:schemeClr val="tx1">
                    <a:lumMod val="65000"/>
                    <a:lumOff val="35000"/>
                  </a:schemeClr>
                </a:solidFill>
                <a:latin typeface="Century Gothic" pitchFamily="34" charset="0"/>
              </a:rPr>
              <a:t>believe the success of a business should be measured in terms of more than just </a:t>
            </a:r>
            <a:r>
              <a:rPr lang="en-US" sz="1100" dirty="0" smtClean="0">
                <a:solidFill>
                  <a:schemeClr val="tx1">
                    <a:lumMod val="65000"/>
                    <a:lumOff val="35000"/>
                  </a:schemeClr>
                </a:solidFill>
                <a:latin typeface="Century Gothic" pitchFamily="34" charset="0"/>
              </a:rPr>
              <a:t>its  </a:t>
            </a:r>
            <a:r>
              <a:rPr lang="en-US" sz="1100" dirty="0">
                <a:solidFill>
                  <a:schemeClr val="tx1">
                    <a:lumMod val="65000"/>
                    <a:lumOff val="35000"/>
                  </a:schemeClr>
                </a:solidFill>
                <a:latin typeface="Century Gothic" pitchFamily="34" charset="0"/>
              </a:rPr>
              <a:t>financial </a:t>
            </a:r>
            <a:r>
              <a:rPr lang="en-US" sz="1100" dirty="0" smtClean="0">
                <a:solidFill>
                  <a:schemeClr val="tx1">
                    <a:lumMod val="65000"/>
                    <a:lumOff val="35000"/>
                  </a:schemeClr>
                </a:solidFill>
                <a:latin typeface="Century Gothic" pitchFamily="34" charset="0"/>
              </a:rPr>
              <a:t>performance. Millennials  participate </a:t>
            </a:r>
            <a:r>
              <a:rPr lang="en-US" sz="1100" dirty="0">
                <a:solidFill>
                  <a:schemeClr val="tx1">
                    <a:lumMod val="65000"/>
                    <a:lumOff val="35000"/>
                  </a:schemeClr>
                </a:solidFill>
                <a:latin typeface="Century Gothic" pitchFamily="34" charset="0"/>
              </a:rPr>
              <a:t>in ‘public life:’ </a:t>
            </a:r>
            <a:r>
              <a:rPr lang="en-US" sz="1100" b="1" dirty="0" smtClean="0">
                <a:solidFill>
                  <a:srgbClr val="FF0000"/>
                </a:solidFill>
                <a:latin typeface="Century Gothic" pitchFamily="34" charset="0"/>
              </a:rPr>
              <a:t>63%</a:t>
            </a:r>
            <a:r>
              <a:rPr lang="en-US" sz="1100" b="1" dirty="0" smtClean="0">
                <a:solidFill>
                  <a:srgbClr val="92D050"/>
                </a:solidFill>
                <a:latin typeface="Century Gothic" pitchFamily="34" charset="0"/>
              </a:rPr>
              <a:t> </a:t>
            </a:r>
            <a:r>
              <a:rPr lang="en-US" sz="1100" dirty="0" smtClean="0">
                <a:solidFill>
                  <a:schemeClr val="tx1">
                    <a:lumMod val="65000"/>
                    <a:lumOff val="35000"/>
                  </a:schemeClr>
                </a:solidFill>
                <a:latin typeface="Century Gothic" pitchFamily="34" charset="0"/>
              </a:rPr>
              <a:t>of </a:t>
            </a:r>
            <a:r>
              <a:rPr lang="en-US" sz="1100" dirty="0">
                <a:solidFill>
                  <a:schemeClr val="tx1">
                    <a:lumMod val="65000"/>
                    <a:lumOff val="35000"/>
                  </a:schemeClr>
                </a:solidFill>
                <a:latin typeface="Century Gothic" pitchFamily="34" charset="0"/>
              </a:rPr>
              <a:t>Millennials gave to </a:t>
            </a:r>
            <a:r>
              <a:rPr lang="en-US" sz="1100" dirty="0" smtClean="0">
                <a:solidFill>
                  <a:schemeClr val="tx1">
                    <a:lumMod val="65000"/>
                    <a:lumOff val="35000"/>
                  </a:schemeClr>
                </a:solidFill>
                <a:latin typeface="Century Gothic" pitchFamily="34" charset="0"/>
              </a:rPr>
              <a:t>charities</a:t>
            </a:r>
            <a:r>
              <a:rPr lang="en-US" sz="1100" dirty="0">
                <a:solidFill>
                  <a:schemeClr val="tx1">
                    <a:lumMod val="65000"/>
                    <a:lumOff val="35000"/>
                  </a:schemeClr>
                </a:solidFill>
                <a:latin typeface="Century Gothic" pitchFamily="34" charset="0"/>
              </a:rPr>
              <a:t>, </a:t>
            </a:r>
            <a:r>
              <a:rPr lang="en-US" sz="1100" b="1" dirty="0">
                <a:solidFill>
                  <a:srgbClr val="FF0000"/>
                </a:solidFill>
                <a:latin typeface="Century Gothic" pitchFamily="34" charset="0"/>
              </a:rPr>
              <a:t>43%</a:t>
            </a:r>
            <a:r>
              <a:rPr lang="en-US" sz="1100" dirty="0" smtClean="0">
                <a:solidFill>
                  <a:schemeClr val="tx1">
                    <a:lumMod val="65000"/>
                    <a:lumOff val="35000"/>
                  </a:schemeClr>
                </a:solidFill>
                <a:latin typeface="Century Gothic" pitchFamily="34" charset="0"/>
              </a:rPr>
              <a:t> </a:t>
            </a:r>
            <a:r>
              <a:rPr lang="en-US" sz="1100" dirty="0">
                <a:solidFill>
                  <a:schemeClr val="tx1">
                    <a:lumMod val="65000"/>
                    <a:lumOff val="35000"/>
                  </a:schemeClr>
                </a:solidFill>
                <a:latin typeface="Century Gothic" pitchFamily="34" charset="0"/>
              </a:rPr>
              <a:t>actively </a:t>
            </a:r>
            <a:r>
              <a:rPr lang="en-US" sz="1100" dirty="0" smtClean="0">
                <a:solidFill>
                  <a:schemeClr val="tx1">
                    <a:lumMod val="65000"/>
                    <a:lumOff val="35000"/>
                  </a:schemeClr>
                </a:solidFill>
                <a:latin typeface="Century Gothic" pitchFamily="34" charset="0"/>
              </a:rPr>
              <a:t>volunteered </a:t>
            </a:r>
            <a:r>
              <a:rPr lang="en-US" sz="1100" dirty="0">
                <a:solidFill>
                  <a:schemeClr val="tx1">
                    <a:lumMod val="65000"/>
                    <a:lumOff val="35000"/>
                  </a:schemeClr>
                </a:solidFill>
                <a:latin typeface="Century Gothic" pitchFamily="34" charset="0"/>
              </a:rPr>
              <a:t>or were a </a:t>
            </a:r>
            <a:r>
              <a:rPr lang="en-US" sz="1100" dirty="0" smtClean="0">
                <a:solidFill>
                  <a:schemeClr val="tx1">
                    <a:lumMod val="65000"/>
                    <a:lumOff val="35000"/>
                  </a:schemeClr>
                </a:solidFill>
                <a:latin typeface="Century Gothic" pitchFamily="34" charset="0"/>
              </a:rPr>
              <a:t>member </a:t>
            </a:r>
            <a:r>
              <a:rPr lang="en-US" sz="1100" dirty="0">
                <a:solidFill>
                  <a:schemeClr val="tx1">
                    <a:lumMod val="65000"/>
                    <a:lumOff val="35000"/>
                  </a:schemeClr>
                </a:solidFill>
                <a:latin typeface="Century Gothic" pitchFamily="34" charset="0"/>
              </a:rPr>
              <a:t>of a community organization and </a:t>
            </a:r>
            <a:r>
              <a:rPr lang="en-US" sz="1100" b="1" dirty="0" smtClean="0">
                <a:solidFill>
                  <a:srgbClr val="FF0000"/>
                </a:solidFill>
                <a:latin typeface="Century Gothic" pitchFamily="34" charset="0"/>
              </a:rPr>
              <a:t>52%</a:t>
            </a:r>
            <a:r>
              <a:rPr lang="en-US" sz="1100" b="1" dirty="0" smtClean="0">
                <a:solidFill>
                  <a:srgbClr val="92D050"/>
                </a:solidFill>
                <a:latin typeface="Century Gothic" pitchFamily="34" charset="0"/>
              </a:rPr>
              <a:t> </a:t>
            </a:r>
            <a:r>
              <a:rPr lang="en-US" sz="1100" dirty="0" smtClean="0">
                <a:solidFill>
                  <a:schemeClr val="tx1">
                    <a:lumMod val="65000"/>
                    <a:lumOff val="35000"/>
                  </a:schemeClr>
                </a:solidFill>
                <a:latin typeface="Century Gothic" pitchFamily="34" charset="0"/>
              </a:rPr>
              <a:t>signed </a:t>
            </a:r>
            <a:r>
              <a:rPr lang="en-US" sz="1100" dirty="0">
                <a:solidFill>
                  <a:schemeClr val="tx1">
                    <a:lumMod val="65000"/>
                    <a:lumOff val="35000"/>
                  </a:schemeClr>
                </a:solidFill>
                <a:latin typeface="Century Gothic" pitchFamily="34" charset="0"/>
              </a:rPr>
              <a:t>petitions</a:t>
            </a:r>
            <a:r>
              <a:rPr lang="en-US" sz="1100" dirty="0" smtClean="0">
                <a:solidFill>
                  <a:schemeClr val="tx1">
                    <a:lumMod val="65000"/>
                    <a:lumOff val="35000"/>
                  </a:schemeClr>
                </a:solidFill>
                <a:latin typeface="Century Gothic" pitchFamily="34" charset="0"/>
              </a:rPr>
              <a:t>.</a:t>
            </a:r>
            <a:r>
              <a:rPr lang="en-US" sz="1100" dirty="0">
                <a:latin typeface="Century Gothic" pitchFamily="34" charset="0"/>
              </a:rPr>
              <a:t/>
            </a:r>
            <a:br>
              <a:rPr lang="en-US" sz="1100" dirty="0">
                <a:latin typeface="Century Gothic" pitchFamily="34" charset="0"/>
              </a:rPr>
            </a:br>
            <a:endParaRPr lang="en-US" sz="1100" dirty="0">
              <a:latin typeface="Century Gothic" pitchFamily="34" charset="0"/>
            </a:endParaRPr>
          </a:p>
          <a:p>
            <a:pPr fontAlgn="base"/>
            <a:r>
              <a:rPr lang="en-US" sz="1600" b="1" dirty="0" smtClean="0">
                <a:solidFill>
                  <a:srgbClr val="92D050"/>
                </a:solidFill>
                <a:latin typeface="Century Gothic" pitchFamily="34" charset="0"/>
              </a:rPr>
              <a:t>5. Millennials Are Ready To Go Their Own Way:</a:t>
            </a:r>
          </a:p>
          <a:p>
            <a:pPr fontAlgn="base"/>
            <a:endParaRPr lang="en-US" sz="1200" b="1" dirty="0" smtClean="0">
              <a:latin typeface="Century Gothic" pitchFamily="34" charset="0"/>
            </a:endParaRPr>
          </a:p>
          <a:p>
            <a:pPr fontAlgn="base">
              <a:lnSpc>
                <a:spcPct val="150000"/>
              </a:lnSpc>
            </a:pPr>
            <a:r>
              <a:rPr lang="en-US" sz="1100" dirty="0" smtClean="0">
                <a:solidFill>
                  <a:schemeClr val="tx1">
                    <a:lumMod val="65000"/>
                    <a:lumOff val="35000"/>
                  </a:schemeClr>
                </a:solidFill>
                <a:latin typeface="Century Gothic" pitchFamily="34" charset="0"/>
              </a:rPr>
              <a:t>Roughly </a:t>
            </a:r>
            <a:r>
              <a:rPr lang="en-US" sz="1100" b="1" dirty="0" smtClean="0">
                <a:solidFill>
                  <a:srgbClr val="FF0000"/>
                </a:solidFill>
                <a:latin typeface="Century Gothic" pitchFamily="34" charset="0"/>
              </a:rPr>
              <a:t>70%</a:t>
            </a:r>
            <a:r>
              <a:rPr lang="en-US" sz="1100" dirty="0" smtClean="0">
                <a:latin typeface="Century Gothic" pitchFamily="34" charset="0"/>
              </a:rPr>
              <a:t> </a:t>
            </a:r>
            <a:r>
              <a:rPr lang="en-US" sz="1100" dirty="0" smtClean="0">
                <a:solidFill>
                  <a:schemeClr val="tx1">
                    <a:lumMod val="65000"/>
                    <a:lumOff val="35000"/>
                  </a:schemeClr>
                </a:solidFill>
                <a:latin typeface="Century Gothic" pitchFamily="34" charset="0"/>
              </a:rPr>
              <a:t>of </a:t>
            </a:r>
            <a:r>
              <a:rPr lang="en-US" sz="1100" dirty="0">
                <a:solidFill>
                  <a:schemeClr val="tx1">
                    <a:lumMod val="65000"/>
                    <a:lumOff val="35000"/>
                  </a:schemeClr>
                </a:solidFill>
                <a:latin typeface="Century Gothic" pitchFamily="34" charset="0"/>
              </a:rPr>
              <a:t>Millennials see themselves </a:t>
            </a:r>
            <a:r>
              <a:rPr lang="en-US" sz="1100" dirty="0" smtClean="0">
                <a:solidFill>
                  <a:schemeClr val="tx1">
                    <a:lumMod val="65000"/>
                    <a:lumOff val="35000"/>
                  </a:schemeClr>
                </a:solidFill>
                <a:latin typeface="Century Gothic" pitchFamily="34" charset="0"/>
              </a:rPr>
              <a:t>working </a:t>
            </a:r>
            <a:r>
              <a:rPr lang="en-US" sz="1100" dirty="0">
                <a:solidFill>
                  <a:schemeClr val="tx1">
                    <a:lumMod val="65000"/>
                    <a:lumOff val="35000"/>
                  </a:schemeClr>
                </a:solidFill>
                <a:latin typeface="Century Gothic" pitchFamily="34" charset="0"/>
              </a:rPr>
              <a:t>independently at some point, rather than being employed within </a:t>
            </a:r>
            <a:r>
              <a:rPr lang="en-US" sz="1100" dirty="0" smtClean="0">
                <a:solidFill>
                  <a:schemeClr val="tx1">
                    <a:lumMod val="65000"/>
                    <a:lumOff val="35000"/>
                  </a:schemeClr>
                </a:solidFill>
                <a:latin typeface="Century Gothic" pitchFamily="34" charset="0"/>
              </a:rPr>
              <a:t>a traditional </a:t>
            </a:r>
            <a:r>
              <a:rPr lang="en-US" sz="1100" dirty="0">
                <a:solidFill>
                  <a:schemeClr val="tx1">
                    <a:lumMod val="65000"/>
                    <a:lumOff val="35000"/>
                  </a:schemeClr>
                </a:solidFill>
                <a:latin typeface="Century Gothic" pitchFamily="34" charset="0"/>
              </a:rPr>
              <a:t>organizational structure</a:t>
            </a:r>
            <a:r>
              <a:rPr lang="en-US" sz="1100" dirty="0" smtClean="0">
                <a:solidFill>
                  <a:schemeClr val="tx1">
                    <a:lumMod val="65000"/>
                    <a:lumOff val="35000"/>
                  </a:schemeClr>
                </a:solidFill>
                <a:latin typeface="Century Gothic" pitchFamily="34" charset="0"/>
              </a:rPr>
              <a:t>. So make sure you retain the Millennials!</a:t>
            </a:r>
            <a:endParaRPr lang="en-US" sz="1100" dirty="0">
              <a:solidFill>
                <a:schemeClr val="tx1">
                  <a:lumMod val="65000"/>
                  <a:lumOff val="35000"/>
                </a:schemeClr>
              </a:solidFill>
              <a:latin typeface="Century Gothic" pitchFamily="34" charset="0"/>
            </a:endParaRPr>
          </a:p>
          <a:p>
            <a:endParaRPr lang="en-US" sz="1100" dirty="0">
              <a:latin typeface="Century Gothic" pitchFamily="34" charset="0"/>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1098" y="1524000"/>
            <a:ext cx="6705600" cy="1905000"/>
          </a:xfrm>
          <a:prstGeom prst="rect">
            <a:avLst/>
          </a:prstGeom>
        </p:spPr>
      </p:pic>
      <p:sp>
        <p:nvSpPr>
          <p:cNvPr id="6" name="TextBox 5"/>
          <p:cNvSpPr txBox="1"/>
          <p:nvPr/>
        </p:nvSpPr>
        <p:spPr>
          <a:xfrm>
            <a:off x="7680960" y="6324600"/>
            <a:ext cx="1463040" cy="369332"/>
          </a:xfrm>
          <a:prstGeom prst="rect">
            <a:avLst/>
          </a:prstGeom>
          <a:solidFill>
            <a:srgbClr val="FFC000"/>
          </a:solidFill>
        </p:spPr>
        <p:txBody>
          <a:bodyPr wrap="square" rtlCol="0">
            <a:spAutoFit/>
          </a:bodyPr>
          <a:lstStyle/>
          <a:p>
            <a:pPr algn="r"/>
            <a:r>
              <a:rPr lang="en-US" b="1" dirty="0" smtClean="0">
                <a:solidFill>
                  <a:schemeClr val="bg1">
                    <a:lumMod val="50000"/>
                  </a:schemeClr>
                </a:solidFill>
                <a:latin typeface="Candara" pitchFamily="34" charset="0"/>
              </a:rPr>
              <a:t>8</a:t>
            </a:r>
          </a:p>
        </p:txBody>
      </p:sp>
    </p:spTree>
    <p:extLst>
      <p:ext uri="{BB962C8B-B14F-4D97-AF65-F5344CB8AC3E}">
        <p14:creationId xmlns:p14="http://schemas.microsoft.com/office/powerpoint/2010/main" val="412583600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3400" y="381000"/>
            <a:ext cx="8077200" cy="3631763"/>
          </a:xfrm>
          <a:prstGeom prst="rect">
            <a:avLst/>
          </a:prstGeom>
          <a:noFill/>
        </p:spPr>
        <p:txBody>
          <a:bodyPr wrap="square" rtlCol="0">
            <a:spAutoFit/>
          </a:bodyPr>
          <a:lstStyle/>
          <a:p>
            <a:r>
              <a:rPr lang="en-US" sz="1000" b="1" dirty="0" smtClean="0">
                <a:solidFill>
                  <a:schemeClr val="tx1">
                    <a:lumMod val="65000"/>
                    <a:lumOff val="35000"/>
                  </a:schemeClr>
                </a:solidFill>
                <a:latin typeface="Century Gothic" pitchFamily="34" charset="0"/>
              </a:rPr>
              <a:t>Copyright</a:t>
            </a:r>
          </a:p>
          <a:p>
            <a:endParaRPr lang="en-US" sz="1000" dirty="0">
              <a:solidFill>
                <a:schemeClr val="tx1">
                  <a:lumMod val="65000"/>
                  <a:lumOff val="35000"/>
                </a:schemeClr>
              </a:solidFill>
              <a:latin typeface="Century Gothic" pitchFamily="34" charset="0"/>
            </a:endParaRPr>
          </a:p>
          <a:p>
            <a:r>
              <a:rPr lang="en-US" sz="1000" dirty="0" smtClean="0">
                <a:solidFill>
                  <a:schemeClr val="tx1">
                    <a:lumMod val="65000"/>
                    <a:lumOff val="35000"/>
                  </a:schemeClr>
                </a:solidFill>
                <a:latin typeface="Century Gothic" pitchFamily="34" charset="0"/>
              </a:rPr>
              <a:t>The materials quoted in this newsletter have been picked from various internet sources. All possible attempt has been made to make sure that no copyrighted material is used in this document. In case if there is an issue relating to Copyright, the publishers of this newsletter will be happy to remove the content immediately. </a:t>
            </a:r>
          </a:p>
          <a:p>
            <a:endParaRPr lang="en-US" sz="1000" dirty="0">
              <a:solidFill>
                <a:schemeClr val="tx1">
                  <a:lumMod val="65000"/>
                  <a:lumOff val="35000"/>
                </a:schemeClr>
              </a:solidFill>
              <a:latin typeface="Century Gothic" pitchFamily="34" charset="0"/>
            </a:endParaRPr>
          </a:p>
          <a:p>
            <a:r>
              <a:rPr lang="en-US" sz="1000" b="1" dirty="0" smtClean="0">
                <a:solidFill>
                  <a:schemeClr val="tx1">
                    <a:lumMod val="65000"/>
                    <a:lumOff val="35000"/>
                  </a:schemeClr>
                </a:solidFill>
                <a:latin typeface="Century Gothic" pitchFamily="34" charset="0"/>
              </a:rPr>
              <a:t>Disclaimer</a:t>
            </a:r>
          </a:p>
          <a:p>
            <a:endParaRPr lang="en-US" sz="1000" dirty="0">
              <a:solidFill>
                <a:schemeClr val="tx1">
                  <a:lumMod val="65000"/>
                  <a:lumOff val="35000"/>
                </a:schemeClr>
              </a:solidFill>
              <a:latin typeface="Century Gothic" pitchFamily="34" charset="0"/>
            </a:endParaRPr>
          </a:p>
          <a:p>
            <a:r>
              <a:rPr lang="en-US" sz="1000" dirty="0">
                <a:solidFill>
                  <a:schemeClr val="tx1">
                    <a:lumMod val="65000"/>
                    <a:lumOff val="35000"/>
                  </a:schemeClr>
                </a:solidFill>
                <a:latin typeface="Century Gothic" pitchFamily="34" charset="0"/>
              </a:rPr>
              <a:t>Gallup Pakistan is not related to Gallup Inc. headquartered in Washington D.C. USA. We require that our surveys be credited fully as Gallup Pakistan (not Gallup or Gallup Poll). We disclaim any responsibility for surveys pertaining to Pakistani public opinion except those carried out by Gallup Pakistan, the Pakistani affiliate of Gallup International Association. For details on Gallup International Association, see website: www.gallup-international.com </a:t>
            </a:r>
            <a:endParaRPr lang="en-US" sz="1000" dirty="0" smtClean="0">
              <a:solidFill>
                <a:schemeClr val="tx1">
                  <a:lumMod val="65000"/>
                  <a:lumOff val="35000"/>
                </a:schemeClr>
              </a:solidFill>
              <a:latin typeface="Century Gothic" pitchFamily="34" charset="0"/>
            </a:endParaRPr>
          </a:p>
          <a:p>
            <a:endParaRPr lang="en-US" sz="1000" dirty="0">
              <a:solidFill>
                <a:schemeClr val="tx1">
                  <a:lumMod val="65000"/>
                  <a:lumOff val="35000"/>
                </a:schemeClr>
              </a:solidFill>
              <a:latin typeface="Century Gothic" pitchFamily="34" charset="0"/>
            </a:endParaRPr>
          </a:p>
          <a:p>
            <a:endParaRPr lang="en-US" sz="1000" dirty="0">
              <a:solidFill>
                <a:schemeClr val="tx1">
                  <a:lumMod val="65000"/>
                  <a:lumOff val="35000"/>
                </a:schemeClr>
              </a:solidFill>
              <a:latin typeface="Century Gothic" pitchFamily="34" charset="0"/>
            </a:endParaRPr>
          </a:p>
          <a:p>
            <a:r>
              <a:rPr lang="en-US" sz="1000" dirty="0">
                <a:solidFill>
                  <a:schemeClr val="tx1">
                    <a:lumMod val="65000"/>
                    <a:lumOff val="35000"/>
                  </a:schemeClr>
                </a:solidFill>
                <a:latin typeface="Century Gothic" pitchFamily="34" charset="0"/>
              </a:rPr>
              <a:t>IN NO EVENT SHALL Gallup Pakistan OR ITS AGENTS OR OFFICERS BE LIABLE FOR ANY DAMAGES WHATSOEVER (INCLUDING, WITHOUT LIMITATION, DAMAGES FOR LOSS OF PROFITS, BUSINESS INTERRUPTION) ARISING OUT OF THE USE OF OR INABILITY TO USE THE MATERIALS. </a:t>
            </a:r>
          </a:p>
          <a:p>
            <a:r>
              <a:rPr lang="en-US" sz="1000" dirty="0">
                <a:solidFill>
                  <a:schemeClr val="tx1">
                    <a:lumMod val="65000"/>
                    <a:lumOff val="35000"/>
                  </a:schemeClr>
                </a:solidFill>
                <a:latin typeface="Century Gothic" pitchFamily="34" charset="0"/>
              </a:rPr>
              <a:t>As a user of this report, you acknowledge and agree that any reliance upon, or use of any information made available through this Report shall be entirely at your own risk. Subject to any implied terms which cannot be excluded by law, Gallup Pakistan and its related entities (including any directors, officers, employees and agents) shall not be liable for any loss or damage, whether direct or indirect, and however caused, to any person arising from the use of (or reliance upon) information provided on and made available through this Report. </a:t>
            </a:r>
            <a:endParaRPr lang="en-US" sz="1000" dirty="0" smtClean="0">
              <a:solidFill>
                <a:schemeClr val="tx1">
                  <a:lumMod val="65000"/>
                  <a:lumOff val="35000"/>
                </a:schemeClr>
              </a:solidFill>
              <a:latin typeface="Century Gothic" pitchFamily="34" charset="0"/>
            </a:endParaRPr>
          </a:p>
          <a:p>
            <a:endParaRPr lang="en-US" sz="1000" dirty="0">
              <a:solidFill>
                <a:schemeClr val="tx1">
                  <a:lumMod val="65000"/>
                  <a:lumOff val="35000"/>
                </a:schemeClr>
              </a:solidFill>
              <a:latin typeface="Century Gothic" pitchFamily="34" charset="0"/>
            </a:endParaRPr>
          </a:p>
        </p:txBody>
      </p:sp>
      <p:sp>
        <p:nvSpPr>
          <p:cNvPr id="3" name="Rectangle 2"/>
          <p:cNvSpPr/>
          <p:nvPr/>
        </p:nvSpPr>
        <p:spPr>
          <a:xfrm>
            <a:off x="533400" y="3647122"/>
            <a:ext cx="4572000" cy="1477328"/>
          </a:xfrm>
          <a:prstGeom prst="rect">
            <a:avLst/>
          </a:prstGeom>
        </p:spPr>
        <p:txBody>
          <a:bodyPr>
            <a:spAutoFit/>
          </a:bodyPr>
          <a:lstStyle/>
          <a:p>
            <a:endParaRPr lang="en-US" dirty="0" smtClean="0">
              <a:solidFill>
                <a:srgbClr val="002060"/>
              </a:solidFill>
              <a:latin typeface="Century Gothic" pitchFamily="34" charset="0"/>
            </a:endParaRPr>
          </a:p>
          <a:p>
            <a:r>
              <a:rPr lang="en-US" dirty="0" smtClean="0">
                <a:solidFill>
                  <a:srgbClr val="002060"/>
                </a:solidFill>
                <a:latin typeface="Century Gothic" pitchFamily="34" charset="0"/>
              </a:rPr>
              <a:t>Please </a:t>
            </a:r>
            <a:r>
              <a:rPr lang="en-US" dirty="0">
                <a:solidFill>
                  <a:srgbClr val="002060"/>
                </a:solidFill>
                <a:latin typeface="Century Gothic" pitchFamily="34" charset="0"/>
              </a:rPr>
              <a:t>send all correspondence </a:t>
            </a:r>
            <a:r>
              <a:rPr lang="en-US" dirty="0" smtClean="0">
                <a:solidFill>
                  <a:srgbClr val="002060"/>
                </a:solidFill>
                <a:latin typeface="Century Gothic" pitchFamily="34" charset="0"/>
              </a:rPr>
              <a:t>to</a:t>
            </a:r>
          </a:p>
          <a:p>
            <a:endParaRPr lang="en-US" dirty="0">
              <a:latin typeface="Century Gothic" pitchFamily="34" charset="0"/>
            </a:endParaRPr>
          </a:p>
          <a:p>
            <a:r>
              <a:rPr lang="en-US" b="1" dirty="0" smtClean="0">
                <a:solidFill>
                  <a:schemeClr val="tx1">
                    <a:lumMod val="65000"/>
                    <a:lumOff val="35000"/>
                  </a:schemeClr>
                </a:solidFill>
                <a:latin typeface="Century Gothic" pitchFamily="34" charset="0"/>
              </a:rPr>
              <a:t>HR Newsletter </a:t>
            </a:r>
            <a:r>
              <a:rPr lang="en-US" b="1" dirty="0">
                <a:solidFill>
                  <a:schemeClr val="tx1">
                    <a:lumMod val="65000"/>
                    <a:lumOff val="35000"/>
                  </a:schemeClr>
                </a:solidFill>
                <a:latin typeface="Century Gothic" pitchFamily="34" charset="0"/>
              </a:rPr>
              <a:t>Editorial Team</a:t>
            </a:r>
            <a:r>
              <a:rPr lang="en-US" dirty="0">
                <a:solidFill>
                  <a:schemeClr val="tx1">
                    <a:lumMod val="65000"/>
                    <a:lumOff val="35000"/>
                  </a:schemeClr>
                </a:solidFill>
                <a:latin typeface="Century Gothic" pitchFamily="34" charset="0"/>
              </a:rPr>
              <a:t>, </a:t>
            </a:r>
          </a:p>
          <a:p>
            <a:r>
              <a:rPr lang="en-US" b="1" dirty="0" smtClean="0">
                <a:solidFill>
                  <a:schemeClr val="tx1">
                    <a:lumMod val="65000"/>
                    <a:lumOff val="35000"/>
                  </a:schemeClr>
                </a:solidFill>
                <a:latin typeface="Century Gothic" pitchFamily="34" charset="0"/>
              </a:rPr>
              <a:t>Email</a:t>
            </a:r>
            <a:r>
              <a:rPr lang="en-US" dirty="0">
                <a:solidFill>
                  <a:schemeClr val="tx1">
                    <a:lumMod val="65000"/>
                    <a:lumOff val="35000"/>
                  </a:schemeClr>
                </a:solidFill>
                <a:latin typeface="Century Gothic" pitchFamily="34" charset="0"/>
              </a:rPr>
              <a:t>: isb@gallup.com.pk </a:t>
            </a:r>
          </a:p>
        </p:txBody>
      </p:sp>
      <p:sp>
        <p:nvSpPr>
          <p:cNvPr id="4" name="Rectangle 3"/>
          <p:cNvSpPr/>
          <p:nvPr/>
        </p:nvSpPr>
        <p:spPr>
          <a:xfrm>
            <a:off x="5206902" y="4490830"/>
            <a:ext cx="4572000" cy="2031325"/>
          </a:xfrm>
          <a:prstGeom prst="rect">
            <a:avLst/>
          </a:prstGeom>
        </p:spPr>
        <p:txBody>
          <a:bodyPr>
            <a:spAutoFit/>
          </a:bodyPr>
          <a:lstStyle/>
          <a:p>
            <a:r>
              <a:rPr lang="en-US" b="1" dirty="0" smtClean="0">
                <a:solidFill>
                  <a:schemeClr val="tx1">
                    <a:lumMod val="65000"/>
                    <a:lumOff val="35000"/>
                  </a:schemeClr>
                </a:solidFill>
                <a:latin typeface="Century Gothic" pitchFamily="34" charset="0"/>
              </a:rPr>
              <a:t>Join </a:t>
            </a:r>
            <a:r>
              <a:rPr lang="en-US" b="1" dirty="0">
                <a:solidFill>
                  <a:schemeClr val="tx1">
                    <a:lumMod val="65000"/>
                    <a:lumOff val="35000"/>
                  </a:schemeClr>
                </a:solidFill>
                <a:latin typeface="Century Gothic" pitchFamily="34" charset="0"/>
              </a:rPr>
              <a:t>us to stay updated </a:t>
            </a:r>
          </a:p>
          <a:p>
            <a:endParaRPr lang="en-US" dirty="0" smtClean="0">
              <a:latin typeface="Century Gothic" pitchFamily="34" charset="0"/>
            </a:endParaRPr>
          </a:p>
          <a:p>
            <a:endParaRPr lang="en-US" dirty="0">
              <a:latin typeface="Century Gothic" pitchFamily="34" charset="0"/>
            </a:endParaRPr>
          </a:p>
          <a:p>
            <a:endParaRPr lang="en-US" dirty="0" smtClean="0">
              <a:latin typeface="Century Gothic" pitchFamily="34" charset="0"/>
            </a:endParaRPr>
          </a:p>
          <a:p>
            <a:endParaRPr lang="en-US" dirty="0">
              <a:latin typeface="Century Gothic" pitchFamily="34" charset="0"/>
            </a:endParaRPr>
          </a:p>
          <a:p>
            <a:endParaRPr lang="en-US" dirty="0" smtClean="0">
              <a:latin typeface="Century Gothic" pitchFamily="34" charset="0"/>
            </a:endParaRPr>
          </a:p>
          <a:p>
            <a:r>
              <a:rPr lang="en-US" b="1" dirty="0" smtClean="0">
                <a:latin typeface="Century Gothic" pitchFamily="34" charset="0"/>
              </a:rPr>
              <a:t>   www.gallup.com.pk</a:t>
            </a:r>
            <a:r>
              <a:rPr lang="en-US" dirty="0" smtClean="0">
                <a:latin typeface="Century Gothic" pitchFamily="34" charset="0"/>
              </a:rPr>
              <a:t> </a:t>
            </a:r>
            <a:endParaRPr lang="en-US" dirty="0">
              <a:latin typeface="Century Gothic" pitchFamily="34" charset="0"/>
            </a:endParaRPr>
          </a:p>
        </p:txBody>
      </p:sp>
      <p:cxnSp>
        <p:nvCxnSpPr>
          <p:cNvPr id="6" name="Straight Connector 5"/>
          <p:cNvCxnSpPr/>
          <p:nvPr/>
        </p:nvCxnSpPr>
        <p:spPr>
          <a:xfrm>
            <a:off x="618130" y="4316194"/>
            <a:ext cx="8001000" cy="0"/>
          </a:xfrm>
          <a:prstGeom prst="line">
            <a:avLst/>
          </a:prstGeom>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57800" y="5124450"/>
            <a:ext cx="787302" cy="787302"/>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00" y="5112841"/>
            <a:ext cx="787302" cy="787302"/>
          </a:xfrm>
          <a:prstGeom prst="rect">
            <a:avLst/>
          </a:prstGeom>
        </p:spPr>
      </p:pic>
      <p:pic>
        <p:nvPicPr>
          <p:cNvPr id="9" name="Picture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77000" y="5113883"/>
            <a:ext cx="787302" cy="787302"/>
          </a:xfrm>
          <a:prstGeom prst="rect">
            <a:avLst/>
          </a:prstGeom>
        </p:spPr>
      </p:pic>
    </p:spTree>
    <p:extLst>
      <p:ext uri="{BB962C8B-B14F-4D97-AF65-F5344CB8AC3E}">
        <p14:creationId xmlns:p14="http://schemas.microsoft.com/office/powerpoint/2010/main" val="398832862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BEBA8EAE-BF5A-486C-A8C5-ECC9F3942E4B}">
                <a14:imgProps xmlns:a14="http://schemas.microsoft.com/office/drawing/2010/main">
                  <a14:imgLayer r:embed="rId3">
                    <a14:imgEffect>
                      <a14:colorTemperature colorTemp="8800"/>
                    </a14:imgEffect>
                  </a14:imgLayer>
                </a14:imgProps>
              </a:ext>
              <a:ext uri="{28A0092B-C50C-407E-A947-70E740481C1C}">
                <a14:useLocalDpi xmlns:a14="http://schemas.microsoft.com/office/drawing/2010/main" val="0"/>
              </a:ext>
            </a:extLst>
          </a:blip>
          <a:stretch>
            <a:fillRect/>
          </a:stretch>
        </p:blipFill>
        <p:spPr>
          <a:xfrm>
            <a:off x="0" y="2670959"/>
            <a:ext cx="9144000" cy="4180114"/>
          </a:xfrm>
          <a:prstGeom prst="rect">
            <a:avLst/>
          </a:prstGeom>
        </p:spPr>
      </p:pic>
      <p:sp>
        <p:nvSpPr>
          <p:cNvPr id="7" name="Rectangle 6"/>
          <p:cNvSpPr/>
          <p:nvPr/>
        </p:nvSpPr>
        <p:spPr>
          <a:xfrm>
            <a:off x="609600" y="0"/>
            <a:ext cx="7802880" cy="6892636"/>
          </a:xfrm>
          <a:prstGeom prst="rect">
            <a:avLst/>
          </a:prstGeom>
          <a:solidFill>
            <a:srgbClr val="FFC000">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extBox 20"/>
          <p:cNvSpPr txBox="1"/>
          <p:nvPr/>
        </p:nvSpPr>
        <p:spPr>
          <a:xfrm rot="16200000">
            <a:off x="-2232631" y="2644171"/>
            <a:ext cx="6858000" cy="1569660"/>
          </a:xfrm>
          <a:prstGeom prst="rect">
            <a:avLst/>
          </a:prstGeom>
          <a:noFill/>
        </p:spPr>
        <p:txBody>
          <a:bodyPr wrap="square" rtlCol="0">
            <a:spAutoFit/>
          </a:bodyPr>
          <a:lstStyle/>
          <a:p>
            <a:pPr algn="r"/>
            <a:r>
              <a:rPr lang="en-US" sz="9600" dirty="0" smtClean="0">
                <a:latin typeface="Century Gothic" pitchFamily="34" charset="0"/>
              </a:rPr>
              <a:t>Welcome</a:t>
            </a:r>
          </a:p>
        </p:txBody>
      </p:sp>
      <p:sp>
        <p:nvSpPr>
          <p:cNvPr id="22" name="TextBox 21"/>
          <p:cNvSpPr txBox="1"/>
          <p:nvPr/>
        </p:nvSpPr>
        <p:spPr>
          <a:xfrm>
            <a:off x="1752600" y="82035"/>
            <a:ext cx="6400800" cy="4916731"/>
          </a:xfrm>
          <a:prstGeom prst="rect">
            <a:avLst/>
          </a:prstGeom>
          <a:noFill/>
        </p:spPr>
        <p:txBody>
          <a:bodyPr wrap="square" rtlCol="0">
            <a:spAutoFit/>
          </a:bodyPr>
          <a:lstStyle/>
          <a:p>
            <a:pPr>
              <a:lnSpc>
                <a:spcPct val="150000"/>
              </a:lnSpc>
            </a:pPr>
            <a:r>
              <a:rPr lang="en-US" sz="1100" dirty="0" smtClean="0">
                <a:latin typeface="Century Gothic" pitchFamily="34" charset="0"/>
              </a:rPr>
              <a:t>to Gallup Pakistan’s 3rd edition of a series of HR Newsletter. </a:t>
            </a:r>
            <a:r>
              <a:rPr lang="en-US" sz="1100" dirty="0">
                <a:latin typeface="Century Gothic" pitchFamily="34" charset="0"/>
              </a:rPr>
              <a:t>In this series </a:t>
            </a:r>
            <a:r>
              <a:rPr lang="en-US" sz="1100" dirty="0" smtClean="0">
                <a:latin typeface="Century Gothic" pitchFamily="34" charset="0"/>
              </a:rPr>
              <a:t>we </a:t>
            </a:r>
            <a:r>
              <a:rPr lang="en-US" sz="1100" dirty="0">
                <a:latin typeface="Century Gothic" pitchFamily="34" charset="0"/>
              </a:rPr>
              <a:t>principally aim to encourage empirical understanding of HR problems faced by organizations today</a:t>
            </a:r>
            <a:r>
              <a:rPr lang="en-US" sz="1100" b="1" dirty="0">
                <a:solidFill>
                  <a:srgbClr val="C00000"/>
                </a:solidFill>
                <a:latin typeface="Century Gothic" pitchFamily="34" charset="0"/>
              </a:rPr>
              <a:t>. By disseminating international and local research </a:t>
            </a:r>
            <a:r>
              <a:rPr lang="en-US" sz="1100" b="1" dirty="0" smtClean="0">
                <a:solidFill>
                  <a:srgbClr val="C00000"/>
                </a:solidFill>
                <a:latin typeface="Century Gothic" pitchFamily="34" charset="0"/>
              </a:rPr>
              <a:t>findings, </a:t>
            </a:r>
            <a:r>
              <a:rPr lang="en-US" sz="1100" b="1" dirty="0">
                <a:solidFill>
                  <a:srgbClr val="C00000"/>
                </a:solidFill>
                <a:latin typeface="Century Gothic" pitchFamily="34" charset="0"/>
              </a:rPr>
              <a:t>Gallup Pakistan aspires to create a knowledge hub that </a:t>
            </a:r>
            <a:r>
              <a:rPr lang="en-US" sz="1100" b="1" dirty="0" smtClean="0">
                <a:solidFill>
                  <a:srgbClr val="C00000"/>
                </a:solidFill>
                <a:latin typeface="Century Gothic" pitchFamily="34" charset="0"/>
              </a:rPr>
              <a:t>HR practitioners in Pakistan can </a:t>
            </a:r>
            <a:r>
              <a:rPr lang="en-US" sz="1100" b="1" dirty="0">
                <a:solidFill>
                  <a:srgbClr val="C00000"/>
                </a:solidFill>
                <a:latin typeface="Century Gothic" pitchFamily="34" charset="0"/>
              </a:rPr>
              <a:t>benefit </a:t>
            </a:r>
            <a:r>
              <a:rPr lang="en-US" sz="1100" b="1" dirty="0" smtClean="0">
                <a:solidFill>
                  <a:srgbClr val="C00000"/>
                </a:solidFill>
                <a:latin typeface="Century Gothic" pitchFamily="34" charset="0"/>
              </a:rPr>
              <a:t>from</a:t>
            </a:r>
            <a:r>
              <a:rPr lang="en-US" sz="1100" b="1" dirty="0">
                <a:solidFill>
                  <a:srgbClr val="C00000"/>
                </a:solidFill>
                <a:latin typeface="Century Gothic" pitchFamily="34" charset="0"/>
              </a:rPr>
              <a:t>. In this regard, </a:t>
            </a:r>
            <a:r>
              <a:rPr lang="en-US" sz="1100" b="1" dirty="0" smtClean="0">
                <a:solidFill>
                  <a:srgbClr val="C00000"/>
                </a:solidFill>
                <a:latin typeface="Century Gothic" pitchFamily="34" charset="0"/>
              </a:rPr>
              <a:t>we </a:t>
            </a:r>
            <a:r>
              <a:rPr lang="en-US" sz="1100" b="1" dirty="0">
                <a:solidFill>
                  <a:srgbClr val="C00000"/>
                </a:solidFill>
                <a:latin typeface="Century Gothic" pitchFamily="34" charset="0"/>
              </a:rPr>
              <a:t>would be </a:t>
            </a:r>
            <a:r>
              <a:rPr lang="en-US" sz="1100" b="1" dirty="0" smtClean="0">
                <a:solidFill>
                  <a:srgbClr val="C00000"/>
                </a:solidFill>
                <a:latin typeface="Century Gothic" pitchFamily="34" charset="0"/>
              </a:rPr>
              <a:t>borrowing </a:t>
            </a:r>
            <a:r>
              <a:rPr lang="en-US" sz="1100" b="1" dirty="0">
                <a:solidFill>
                  <a:srgbClr val="C00000"/>
                </a:solidFill>
                <a:latin typeface="Century Gothic" pitchFamily="34" charset="0"/>
              </a:rPr>
              <a:t>extensive research </a:t>
            </a:r>
            <a:r>
              <a:rPr lang="en-US" sz="1100" b="1" dirty="0" smtClean="0">
                <a:solidFill>
                  <a:srgbClr val="C00000"/>
                </a:solidFill>
                <a:latin typeface="Century Gothic" pitchFamily="34" charset="0"/>
              </a:rPr>
              <a:t>from </a:t>
            </a:r>
            <a:r>
              <a:rPr lang="en-US" sz="1100" b="1" dirty="0">
                <a:solidFill>
                  <a:srgbClr val="C00000"/>
                </a:solidFill>
                <a:latin typeface="Century Gothic" pitchFamily="34" charset="0"/>
              </a:rPr>
              <a:t>other member countries as </a:t>
            </a:r>
            <a:r>
              <a:rPr lang="en-US" sz="1100" b="1" dirty="0" smtClean="0">
                <a:solidFill>
                  <a:srgbClr val="C00000"/>
                </a:solidFill>
                <a:latin typeface="Century Gothic" pitchFamily="34" charset="0"/>
              </a:rPr>
              <a:t>well.</a:t>
            </a:r>
          </a:p>
          <a:p>
            <a:pPr>
              <a:lnSpc>
                <a:spcPct val="150000"/>
              </a:lnSpc>
            </a:pPr>
            <a:endParaRPr lang="en-US" sz="1100" dirty="0" smtClean="0">
              <a:latin typeface="Century Gothic" pitchFamily="34" charset="0"/>
            </a:endParaRPr>
          </a:p>
          <a:p>
            <a:pPr>
              <a:lnSpc>
                <a:spcPct val="150000"/>
              </a:lnSpc>
            </a:pPr>
            <a:r>
              <a:rPr lang="en-US" sz="1100" dirty="0" smtClean="0">
                <a:latin typeface="Century Gothic" pitchFamily="34" charset="0"/>
              </a:rPr>
              <a:t>So, starting our journey, in this edition we endeavor to think beyond the misunderstandings surrounding the Millennial Generation (the people born between 1980 and 2000) and their performance as workforce. Our first article is borrowed from </a:t>
            </a:r>
            <a:r>
              <a:rPr lang="en-US" sz="1100" b="1" dirty="0" smtClean="0">
                <a:latin typeface="Century Gothic" pitchFamily="34" charset="0"/>
              </a:rPr>
              <a:t>Forbes</a:t>
            </a:r>
            <a:r>
              <a:rPr lang="en-US" sz="1100" dirty="0" smtClean="0">
                <a:latin typeface="Century Gothic" pitchFamily="34" charset="0"/>
              </a:rPr>
              <a:t>, which discusses 6 reasons why Millenials may be the best generation of workers. Our second article is an extract from </a:t>
            </a:r>
            <a:r>
              <a:rPr lang="en-US" sz="1100" b="1" dirty="0" smtClean="0">
                <a:latin typeface="Century Gothic" pitchFamily="34" charset="0"/>
              </a:rPr>
              <a:t>The Fast Company</a:t>
            </a:r>
            <a:r>
              <a:rPr lang="en-US" sz="1100" dirty="0" smtClean="0">
                <a:latin typeface="Century Gothic" pitchFamily="34" charset="0"/>
              </a:rPr>
              <a:t> which sheds light on how the Class of 2014 will find jobs. And our third very interesting article is borrowed from </a:t>
            </a:r>
            <a:r>
              <a:rPr lang="en-US" sz="1100" b="1" dirty="0" smtClean="0">
                <a:latin typeface="Century Gothic" pitchFamily="34" charset="0"/>
              </a:rPr>
              <a:t>LinkedIn</a:t>
            </a:r>
            <a:r>
              <a:rPr lang="en-US" sz="1100" dirty="0" smtClean="0">
                <a:latin typeface="Century Gothic" pitchFamily="34" charset="0"/>
              </a:rPr>
              <a:t>, which guides companies on what Millennial workers expect from businesses.</a:t>
            </a:r>
          </a:p>
          <a:p>
            <a:pPr>
              <a:lnSpc>
                <a:spcPct val="150000"/>
              </a:lnSpc>
            </a:pPr>
            <a:endParaRPr lang="en-US" sz="1100" dirty="0">
              <a:latin typeface="Century Gothic" pitchFamily="34" charset="0"/>
            </a:endParaRPr>
          </a:p>
          <a:p>
            <a:pPr>
              <a:lnSpc>
                <a:spcPct val="150000"/>
              </a:lnSpc>
            </a:pPr>
            <a:r>
              <a:rPr lang="en-US" sz="1100" dirty="0" smtClean="0">
                <a:latin typeface="Century Gothic" pitchFamily="34" charset="0"/>
              </a:rPr>
              <a:t>Don’t forget, your </a:t>
            </a:r>
            <a:r>
              <a:rPr lang="en-US" sz="1100" dirty="0">
                <a:latin typeface="Century Gothic" pitchFamily="34" charset="0"/>
              </a:rPr>
              <a:t>valuable </a:t>
            </a:r>
            <a:r>
              <a:rPr lang="en-US" sz="1100" dirty="0" smtClean="0">
                <a:latin typeface="Century Gothic" pitchFamily="34" charset="0"/>
              </a:rPr>
              <a:t>suggestions </a:t>
            </a:r>
            <a:r>
              <a:rPr lang="en-US" sz="1100" dirty="0">
                <a:latin typeface="Century Gothic" pitchFamily="34" charset="0"/>
              </a:rPr>
              <a:t>and ideas are much </a:t>
            </a:r>
            <a:r>
              <a:rPr lang="en-US" sz="1100" dirty="0" smtClean="0">
                <a:latin typeface="Century Gothic" pitchFamily="34" charset="0"/>
              </a:rPr>
              <a:t>waited for and appreciated. Also, we are open for partnerships with other  teams working in similar domain</a:t>
            </a:r>
            <a:r>
              <a:rPr lang="en-US" sz="1100" dirty="0">
                <a:latin typeface="Century Gothic" pitchFamily="34" charset="0"/>
              </a:rPr>
              <a:t>. We look forward to a successful </a:t>
            </a:r>
            <a:r>
              <a:rPr lang="en-US" sz="1100" dirty="0" smtClean="0">
                <a:latin typeface="Century Gothic" pitchFamily="34" charset="0"/>
              </a:rPr>
              <a:t>beginning. </a:t>
            </a:r>
            <a:endParaRPr lang="en-US" sz="1100" dirty="0">
              <a:latin typeface="Century Gothic" pitchFamily="34" charset="0"/>
            </a:endParaRPr>
          </a:p>
          <a:p>
            <a:pPr>
              <a:lnSpc>
                <a:spcPct val="150000"/>
              </a:lnSpc>
            </a:pPr>
            <a:endParaRPr lang="en-US" sz="1100" b="1" dirty="0">
              <a:latin typeface="Century Gothic" pitchFamily="34" charset="0"/>
            </a:endParaRPr>
          </a:p>
          <a:p>
            <a:pPr>
              <a:lnSpc>
                <a:spcPct val="150000"/>
              </a:lnSpc>
            </a:pPr>
            <a:r>
              <a:rPr lang="en-US" sz="1100" b="1" dirty="0" smtClean="0">
                <a:latin typeface="Century Gothic" pitchFamily="34" charset="0"/>
              </a:rPr>
              <a:t>Gallup Pakistan Team</a:t>
            </a:r>
            <a:endParaRPr lang="en-US" sz="1100" b="1" dirty="0">
              <a:latin typeface="Century Gothic" pitchFamily="34" charset="0"/>
            </a:endParaRPr>
          </a:p>
        </p:txBody>
      </p:sp>
      <p:sp>
        <p:nvSpPr>
          <p:cNvPr id="25" name="AutoShape 2" descr="cid:image002.png@01CDC5DC.F4068F40">
            <a:hlinkClick r:id="rId4"/>
          </p:cNvPr>
          <p:cNvSpPr>
            <a:spLocks noChangeAspect="1" noChangeArrowheads="1"/>
          </p:cNvSpPr>
          <p:nvPr/>
        </p:nvSpPr>
        <p:spPr bwMode="auto">
          <a:xfrm>
            <a:off x="-819150" y="3398838"/>
            <a:ext cx="590550" cy="59055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6" name="AutoShape 3" descr="cid:image003.png@01CDC5DC.F4068F40">
            <a:hlinkClick r:id="rId5"/>
          </p:cNvPr>
          <p:cNvSpPr>
            <a:spLocks noChangeAspect="1" noChangeArrowheads="1"/>
          </p:cNvSpPr>
          <p:nvPr/>
        </p:nvSpPr>
        <p:spPr bwMode="auto">
          <a:xfrm>
            <a:off x="-784225" y="3398838"/>
            <a:ext cx="590550" cy="59055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7" name="AutoShape 4" descr="cid:image004.png@01CDC5DC.F4068F40">
            <a:hlinkClick r:id="rId6"/>
          </p:cNvPr>
          <p:cNvSpPr>
            <a:spLocks noChangeAspect="1" noChangeArrowheads="1"/>
          </p:cNvSpPr>
          <p:nvPr/>
        </p:nvSpPr>
        <p:spPr bwMode="auto">
          <a:xfrm>
            <a:off x="474663" y="3398838"/>
            <a:ext cx="590550" cy="59055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8" name="AutoShape 6" descr="cid:image002.png@01CDC5DC.F4068F40">
            <a:hlinkClick r:id="rId4"/>
          </p:cNvPr>
          <p:cNvSpPr>
            <a:spLocks noChangeAspect="1" noChangeArrowheads="1"/>
          </p:cNvSpPr>
          <p:nvPr/>
        </p:nvSpPr>
        <p:spPr bwMode="auto">
          <a:xfrm>
            <a:off x="0" y="-136525"/>
            <a:ext cx="590550" cy="59055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9" name="TextBox 28"/>
          <p:cNvSpPr txBox="1"/>
          <p:nvPr/>
        </p:nvSpPr>
        <p:spPr>
          <a:xfrm>
            <a:off x="7680960" y="6324600"/>
            <a:ext cx="1463040" cy="369332"/>
          </a:xfrm>
          <a:prstGeom prst="rect">
            <a:avLst/>
          </a:prstGeom>
          <a:solidFill>
            <a:srgbClr val="FFC000"/>
          </a:solidFill>
        </p:spPr>
        <p:txBody>
          <a:bodyPr wrap="square" rtlCol="0">
            <a:spAutoFit/>
          </a:bodyPr>
          <a:lstStyle/>
          <a:p>
            <a:pPr algn="r"/>
            <a:r>
              <a:rPr lang="en-US" b="1" dirty="0" smtClean="0">
                <a:solidFill>
                  <a:schemeClr val="bg1">
                    <a:lumMod val="50000"/>
                  </a:schemeClr>
                </a:solidFill>
                <a:latin typeface="Candara" pitchFamily="34" charset="0"/>
              </a:rPr>
              <a:t>1</a:t>
            </a:r>
          </a:p>
        </p:txBody>
      </p:sp>
      <p:pic>
        <p:nvPicPr>
          <p:cNvPr id="2" name="Picture 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81199" y="5257800"/>
            <a:ext cx="838201" cy="1273238"/>
          </a:xfrm>
          <a:prstGeom prst="rect">
            <a:avLst/>
          </a:prstGeom>
        </p:spPr>
      </p:pic>
      <p:pic>
        <p:nvPicPr>
          <p:cNvPr id="3" name="Picture 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236422" y="5257800"/>
            <a:ext cx="838200" cy="1262028"/>
          </a:xfrm>
          <a:prstGeom prst="rect">
            <a:avLst/>
          </a:prstGeom>
        </p:spPr>
      </p:pic>
      <p:sp>
        <p:nvSpPr>
          <p:cNvPr id="5" name="TextBox 4"/>
          <p:cNvSpPr txBox="1"/>
          <p:nvPr/>
        </p:nvSpPr>
        <p:spPr>
          <a:xfrm>
            <a:off x="1981199" y="6531039"/>
            <a:ext cx="949036" cy="261610"/>
          </a:xfrm>
          <a:prstGeom prst="rect">
            <a:avLst/>
          </a:prstGeom>
          <a:noFill/>
        </p:spPr>
        <p:txBody>
          <a:bodyPr wrap="square" rtlCol="0">
            <a:spAutoFit/>
          </a:bodyPr>
          <a:lstStyle/>
          <a:p>
            <a:pPr algn="ctr"/>
            <a:r>
              <a:rPr lang="en-US" sz="1050" dirty="0" smtClean="0"/>
              <a:t>Bilal Gilani</a:t>
            </a:r>
            <a:endParaRPr lang="en-US" sz="1050" dirty="0"/>
          </a:p>
        </p:txBody>
      </p:sp>
      <p:sp>
        <p:nvSpPr>
          <p:cNvPr id="23" name="TextBox 22"/>
          <p:cNvSpPr txBox="1"/>
          <p:nvPr/>
        </p:nvSpPr>
        <p:spPr>
          <a:xfrm>
            <a:off x="3181004" y="6520190"/>
            <a:ext cx="949036" cy="261610"/>
          </a:xfrm>
          <a:prstGeom prst="rect">
            <a:avLst/>
          </a:prstGeom>
          <a:noFill/>
        </p:spPr>
        <p:txBody>
          <a:bodyPr wrap="square" rtlCol="0">
            <a:spAutoFit/>
          </a:bodyPr>
          <a:lstStyle/>
          <a:p>
            <a:pPr algn="ctr"/>
            <a:r>
              <a:rPr lang="en-US" sz="1050" dirty="0" smtClean="0"/>
              <a:t>Umar Taj</a:t>
            </a:r>
            <a:endParaRPr lang="en-US" sz="1050" dirty="0"/>
          </a:p>
        </p:txBody>
      </p:sp>
      <p:sp>
        <p:nvSpPr>
          <p:cNvPr id="24" name="TextBox 23"/>
          <p:cNvSpPr txBox="1"/>
          <p:nvPr/>
        </p:nvSpPr>
        <p:spPr>
          <a:xfrm>
            <a:off x="4353521" y="6520190"/>
            <a:ext cx="1102019" cy="253916"/>
          </a:xfrm>
          <a:prstGeom prst="rect">
            <a:avLst/>
          </a:prstGeom>
          <a:noFill/>
        </p:spPr>
        <p:txBody>
          <a:bodyPr wrap="square" rtlCol="0">
            <a:spAutoFit/>
          </a:bodyPr>
          <a:lstStyle/>
          <a:p>
            <a:pPr algn="ctr"/>
            <a:r>
              <a:rPr lang="en-US" sz="1050" dirty="0" err="1" smtClean="0"/>
              <a:t>Maham</a:t>
            </a:r>
            <a:r>
              <a:rPr lang="en-US" sz="1050" dirty="0" smtClean="0"/>
              <a:t> </a:t>
            </a:r>
            <a:r>
              <a:rPr lang="en-US" sz="1050" dirty="0" err="1" smtClean="0"/>
              <a:t>Saleem</a:t>
            </a:r>
            <a:endParaRPr lang="en-US" sz="1050" dirty="0"/>
          </a:p>
        </p:txBody>
      </p:sp>
      <p:pic>
        <p:nvPicPr>
          <p:cNvPr id="17" name="Picture 16" descr="m"/>
          <p:cNvPicPr/>
          <p:nvPr/>
        </p:nvPicPr>
        <p:blipFill>
          <a:blip r:embed="rId9">
            <a:extLst>
              <a:ext uri="{28A0092B-C50C-407E-A947-70E740481C1C}">
                <a14:useLocalDpi xmlns:a14="http://schemas.microsoft.com/office/drawing/2010/main" val="0"/>
              </a:ext>
            </a:extLst>
          </a:blip>
          <a:srcRect/>
          <a:stretch>
            <a:fillRect/>
          </a:stretch>
        </p:blipFill>
        <p:spPr bwMode="auto">
          <a:xfrm>
            <a:off x="4481470" y="5257800"/>
            <a:ext cx="846123" cy="1278318"/>
          </a:xfrm>
          <a:prstGeom prst="rect">
            <a:avLst/>
          </a:prstGeom>
          <a:noFill/>
          <a:ln>
            <a:noFill/>
          </a:ln>
        </p:spPr>
      </p:pic>
      <p:sp>
        <p:nvSpPr>
          <p:cNvPr id="18" name="TextBox 17"/>
          <p:cNvSpPr txBox="1"/>
          <p:nvPr/>
        </p:nvSpPr>
        <p:spPr>
          <a:xfrm>
            <a:off x="5584207" y="6509266"/>
            <a:ext cx="1102019" cy="253916"/>
          </a:xfrm>
          <a:prstGeom prst="rect">
            <a:avLst/>
          </a:prstGeom>
          <a:noFill/>
        </p:spPr>
        <p:txBody>
          <a:bodyPr wrap="square" rtlCol="0">
            <a:spAutoFit/>
          </a:bodyPr>
          <a:lstStyle/>
          <a:p>
            <a:pPr algn="ctr"/>
            <a:r>
              <a:rPr lang="en-US" sz="1050" dirty="0" err="1" smtClean="0"/>
              <a:t>Malika</a:t>
            </a:r>
            <a:r>
              <a:rPr lang="en-US" sz="1050" dirty="0" smtClean="0"/>
              <a:t> </a:t>
            </a:r>
            <a:r>
              <a:rPr lang="en-US" sz="1050" dirty="0" err="1" smtClean="0"/>
              <a:t>Shahbaz</a:t>
            </a:r>
            <a:endParaRPr lang="en-US" sz="1050" dirty="0"/>
          </a:p>
        </p:txBody>
      </p:sp>
      <p:pic>
        <p:nvPicPr>
          <p:cNvPr id="19" name="Picture 18" descr="Mish1.jpg"/>
          <p:cNvPicPr/>
          <p:nvPr/>
        </p:nvPicPr>
        <p:blipFill>
          <a:blip r:embed="rId10">
            <a:extLst>
              <a:ext uri="{28A0092B-C50C-407E-A947-70E740481C1C}">
                <a14:useLocalDpi xmlns:a14="http://schemas.microsoft.com/office/drawing/2010/main" val="0"/>
              </a:ext>
            </a:extLst>
          </a:blip>
          <a:stretch>
            <a:fillRect/>
          </a:stretch>
        </p:blipFill>
        <p:spPr>
          <a:xfrm>
            <a:off x="5706424" y="5257800"/>
            <a:ext cx="857583" cy="1245928"/>
          </a:xfrm>
          <a:prstGeom prst="rect">
            <a:avLst/>
          </a:prstGeom>
        </p:spPr>
      </p:pic>
    </p:spTree>
    <p:extLst>
      <p:ext uri="{BB962C8B-B14F-4D97-AF65-F5344CB8AC3E}">
        <p14:creationId xmlns:p14="http://schemas.microsoft.com/office/powerpoint/2010/main" val="1835370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52400"/>
            <a:ext cx="9144000" cy="6705600"/>
          </a:xfrm>
          <a:prstGeom prst="rect">
            <a:avLst/>
          </a:prstGeom>
        </p:spPr>
      </p:pic>
      <p:sp>
        <p:nvSpPr>
          <p:cNvPr id="3" name="TextBox 2"/>
          <p:cNvSpPr txBox="1"/>
          <p:nvPr/>
        </p:nvSpPr>
        <p:spPr>
          <a:xfrm>
            <a:off x="7680960" y="6425684"/>
            <a:ext cx="1463040" cy="369332"/>
          </a:xfrm>
          <a:prstGeom prst="rect">
            <a:avLst/>
          </a:prstGeom>
          <a:solidFill>
            <a:srgbClr val="FFC000"/>
          </a:solidFill>
        </p:spPr>
        <p:txBody>
          <a:bodyPr wrap="square" rtlCol="0">
            <a:spAutoFit/>
          </a:bodyPr>
          <a:lstStyle/>
          <a:p>
            <a:pPr algn="r"/>
            <a:r>
              <a:rPr lang="en-US" b="1" dirty="0" smtClean="0">
                <a:solidFill>
                  <a:schemeClr val="bg1">
                    <a:lumMod val="50000"/>
                  </a:schemeClr>
                </a:solidFill>
                <a:latin typeface="Candara" pitchFamily="34" charset="0"/>
              </a:rPr>
              <a:t>2</a:t>
            </a:r>
          </a:p>
        </p:txBody>
      </p:sp>
    </p:spTree>
    <p:extLst>
      <p:ext uri="{BB962C8B-B14F-4D97-AF65-F5344CB8AC3E}">
        <p14:creationId xmlns:p14="http://schemas.microsoft.com/office/powerpoint/2010/main" val="1644498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80960" y="6324600"/>
            <a:ext cx="1463040" cy="369332"/>
          </a:xfrm>
          <a:prstGeom prst="rect">
            <a:avLst/>
          </a:prstGeom>
          <a:solidFill>
            <a:srgbClr val="FFC000"/>
          </a:solidFill>
        </p:spPr>
        <p:txBody>
          <a:bodyPr wrap="square" rtlCol="0">
            <a:spAutoFit/>
          </a:bodyPr>
          <a:lstStyle/>
          <a:p>
            <a:pPr algn="r"/>
            <a:r>
              <a:rPr lang="en-US" b="1" dirty="0" smtClean="0">
                <a:solidFill>
                  <a:schemeClr val="bg1">
                    <a:lumMod val="50000"/>
                  </a:schemeClr>
                </a:solidFill>
                <a:latin typeface="Candara" pitchFamily="34" charset="0"/>
              </a:rPr>
              <a:t>3</a:t>
            </a:r>
          </a:p>
        </p:txBody>
      </p:sp>
      <p:sp>
        <p:nvSpPr>
          <p:cNvPr id="3" name="Rectangle 2"/>
          <p:cNvSpPr/>
          <p:nvPr/>
        </p:nvSpPr>
        <p:spPr>
          <a:xfrm>
            <a:off x="304800" y="1734134"/>
            <a:ext cx="8534400" cy="4524315"/>
          </a:xfrm>
          <a:prstGeom prst="rect">
            <a:avLst/>
          </a:prstGeom>
        </p:spPr>
        <p:txBody>
          <a:bodyPr wrap="square" numCol="2" spcCol="274320">
            <a:spAutoFit/>
          </a:bodyPr>
          <a:lstStyle/>
          <a:p>
            <a:pPr algn="just" fontAlgn="base">
              <a:lnSpc>
                <a:spcPct val="150000"/>
              </a:lnSpc>
            </a:pPr>
            <a:r>
              <a:rPr lang="en-US" sz="1200" dirty="0" smtClean="0">
                <a:solidFill>
                  <a:schemeClr val="tx1">
                    <a:lumMod val="65000"/>
                    <a:lumOff val="35000"/>
                  </a:schemeClr>
                </a:solidFill>
                <a:latin typeface="Century Gothic" pitchFamily="34" charset="0"/>
              </a:rPr>
              <a:t>Millennials are the generation of individuals born between 1980s and early 2000s. Also known as Generation Y, this is the group that forms the biggest chunk of the hired workforce today as fresh graduates. Hence it  is highly appropriate that we rise above the trend of trashing the work ethic and attitude of </a:t>
            </a:r>
            <a:r>
              <a:rPr lang="en-US" sz="1200" dirty="0">
                <a:solidFill>
                  <a:schemeClr val="tx1">
                    <a:lumMod val="65000"/>
                    <a:lumOff val="35000"/>
                  </a:schemeClr>
                </a:solidFill>
                <a:latin typeface="Century Gothic" pitchFamily="34" charset="0"/>
              </a:rPr>
              <a:t>M</a:t>
            </a:r>
            <a:r>
              <a:rPr lang="en-US" sz="1200" dirty="0" smtClean="0">
                <a:solidFill>
                  <a:schemeClr val="tx1">
                    <a:lumMod val="65000"/>
                    <a:lumOff val="35000"/>
                  </a:schemeClr>
                </a:solidFill>
                <a:latin typeface="Century Gothic" pitchFamily="34" charset="0"/>
              </a:rPr>
              <a:t>illenials in the workplace that has become all too common lately and instead move on to a reasonable evaluation of their potential. This may lead companies, especially small companies and start-ups, to understand the worker they are hiring and derive the best value out of them.</a:t>
            </a:r>
          </a:p>
          <a:p>
            <a:pPr algn="just" fontAlgn="base">
              <a:lnSpc>
                <a:spcPct val="150000"/>
              </a:lnSpc>
            </a:pPr>
            <a:r>
              <a:rPr lang="en-US" sz="1400" b="1" dirty="0" smtClean="0">
                <a:solidFill>
                  <a:schemeClr val="tx1">
                    <a:lumMod val="65000"/>
                    <a:lumOff val="35000"/>
                  </a:schemeClr>
                </a:solidFill>
                <a:latin typeface="Century Gothic" pitchFamily="34" charset="0"/>
              </a:rPr>
              <a:t>Old is Not Necessarily Gold…</a:t>
            </a:r>
            <a:endParaRPr lang="en-US" sz="1400" dirty="0">
              <a:solidFill>
                <a:schemeClr val="tx1">
                  <a:lumMod val="65000"/>
                  <a:lumOff val="35000"/>
                </a:schemeClr>
              </a:solidFill>
              <a:latin typeface="Century Gothic" pitchFamily="34" charset="0"/>
            </a:endParaRPr>
          </a:p>
          <a:p>
            <a:pPr algn="just" fontAlgn="base">
              <a:lnSpc>
                <a:spcPct val="150000"/>
              </a:lnSpc>
            </a:pPr>
            <a:r>
              <a:rPr lang="en-US" sz="1200" dirty="0" smtClean="0">
                <a:solidFill>
                  <a:schemeClr val="tx1">
                    <a:lumMod val="65000"/>
                    <a:lumOff val="35000"/>
                  </a:schemeClr>
                </a:solidFill>
                <a:latin typeface="Century Gothic" pitchFamily="34" charset="0"/>
              </a:rPr>
              <a:t>Many may disagree,  but </a:t>
            </a:r>
            <a:r>
              <a:rPr lang="en-US" sz="1200" dirty="0" err="1" smtClean="0">
                <a:solidFill>
                  <a:schemeClr val="tx1">
                    <a:lumMod val="65000"/>
                    <a:lumOff val="35000"/>
                  </a:schemeClr>
                </a:solidFill>
                <a:latin typeface="Century Gothic" pitchFamily="34" charset="0"/>
              </a:rPr>
              <a:t>Sanjeev</a:t>
            </a:r>
            <a:r>
              <a:rPr lang="en-US" sz="1200" dirty="0" smtClean="0">
                <a:solidFill>
                  <a:schemeClr val="tx1">
                    <a:lumMod val="65000"/>
                    <a:lumOff val="35000"/>
                  </a:schemeClr>
                </a:solidFill>
                <a:latin typeface="Century Gothic" pitchFamily="34" charset="0"/>
              </a:rPr>
              <a:t> </a:t>
            </a:r>
            <a:r>
              <a:rPr lang="en-US" sz="1200" dirty="0" err="1" smtClean="0">
                <a:solidFill>
                  <a:schemeClr val="tx1">
                    <a:lumMod val="65000"/>
                    <a:lumOff val="35000"/>
                  </a:schemeClr>
                </a:solidFill>
                <a:latin typeface="Century Gothic" pitchFamily="34" charset="0"/>
              </a:rPr>
              <a:t>Agarwal</a:t>
            </a:r>
            <a:r>
              <a:rPr lang="en-US" sz="1200" dirty="0" smtClean="0">
                <a:solidFill>
                  <a:schemeClr val="tx1">
                    <a:lumMod val="65000"/>
                    <a:lumOff val="35000"/>
                  </a:schemeClr>
                </a:solidFill>
                <a:latin typeface="Century Gothic" pitchFamily="34" charset="0"/>
              </a:rPr>
              <a:t> asserts with confidence that Millenials may just be the best generation of workers that has been produced in a while. He says this having a strong 20 years worth of experience in hiring hundreds of fresh college graduates for well-reputed companies. Here are </a:t>
            </a:r>
            <a:r>
              <a:rPr lang="en-US" sz="1200" b="1" dirty="0" smtClean="0">
                <a:solidFill>
                  <a:schemeClr val="tx1">
                    <a:lumMod val="65000"/>
                    <a:lumOff val="35000"/>
                  </a:schemeClr>
                </a:solidFill>
                <a:latin typeface="Century Gothic" pitchFamily="34" charset="0"/>
              </a:rPr>
              <a:t>6 reasons</a:t>
            </a:r>
            <a:r>
              <a:rPr lang="en-US" sz="1200" dirty="0" smtClean="0">
                <a:solidFill>
                  <a:schemeClr val="tx1">
                    <a:lumMod val="65000"/>
                    <a:lumOff val="35000"/>
                  </a:schemeClr>
                </a:solidFill>
                <a:latin typeface="Century Gothic" pitchFamily="34" charset="0"/>
              </a:rPr>
              <a:t> why you should start paying attention to this new breed of workers:</a:t>
            </a:r>
            <a:r>
              <a:rPr lang="en-US" sz="1200" b="1" dirty="0" smtClean="0">
                <a:solidFill>
                  <a:schemeClr val="tx1">
                    <a:lumMod val="65000"/>
                    <a:lumOff val="35000"/>
                  </a:schemeClr>
                </a:solidFill>
                <a:latin typeface="Century Gothic" pitchFamily="34" charset="0"/>
              </a:rPr>
              <a:t> </a:t>
            </a:r>
          </a:p>
          <a:p>
            <a:pPr algn="just" fontAlgn="base">
              <a:lnSpc>
                <a:spcPct val="150000"/>
              </a:lnSpc>
            </a:pPr>
            <a:endParaRPr lang="en-US" sz="1200" b="1" dirty="0" smtClean="0">
              <a:solidFill>
                <a:schemeClr val="tx1">
                  <a:lumMod val="65000"/>
                  <a:lumOff val="35000"/>
                </a:schemeClr>
              </a:solidFill>
              <a:latin typeface="Century Gothic" pitchFamily="34" charset="0"/>
            </a:endParaRPr>
          </a:p>
          <a:p>
            <a:pPr algn="just" fontAlgn="base">
              <a:lnSpc>
                <a:spcPct val="150000"/>
              </a:lnSpc>
            </a:pPr>
            <a:endParaRPr lang="en-US" sz="1200" b="1" dirty="0">
              <a:solidFill>
                <a:schemeClr val="tx1">
                  <a:lumMod val="65000"/>
                  <a:lumOff val="35000"/>
                </a:schemeClr>
              </a:solidFill>
              <a:latin typeface="Century Gothic" pitchFamily="34" charset="0"/>
            </a:endParaRPr>
          </a:p>
          <a:p>
            <a:pPr algn="just" fontAlgn="base">
              <a:lnSpc>
                <a:spcPct val="150000"/>
              </a:lnSpc>
            </a:pPr>
            <a:endParaRPr lang="en-US" sz="1200" b="1" dirty="0" smtClean="0">
              <a:solidFill>
                <a:schemeClr val="tx1">
                  <a:lumMod val="65000"/>
                  <a:lumOff val="35000"/>
                </a:schemeClr>
              </a:solidFill>
              <a:latin typeface="Century Gothic" pitchFamily="34" charset="0"/>
            </a:endParaRPr>
          </a:p>
          <a:p>
            <a:pPr algn="just" fontAlgn="base">
              <a:lnSpc>
                <a:spcPct val="150000"/>
              </a:lnSpc>
            </a:pPr>
            <a:r>
              <a:rPr lang="en-US" sz="1200" b="1" dirty="0" smtClean="0">
                <a:solidFill>
                  <a:schemeClr val="tx1">
                    <a:lumMod val="65000"/>
                    <a:lumOff val="35000"/>
                  </a:schemeClr>
                </a:solidFill>
                <a:latin typeface="Century Gothic" pitchFamily="34" charset="0"/>
              </a:rPr>
              <a:t>1. Resilient</a:t>
            </a:r>
          </a:p>
          <a:p>
            <a:pPr algn="just" fontAlgn="base">
              <a:lnSpc>
                <a:spcPct val="150000"/>
              </a:lnSpc>
            </a:pPr>
            <a:r>
              <a:rPr lang="en-US" sz="1200" b="1" dirty="0" smtClean="0">
                <a:solidFill>
                  <a:schemeClr val="tx1">
                    <a:lumMod val="65000"/>
                    <a:lumOff val="35000"/>
                  </a:schemeClr>
                </a:solidFill>
                <a:latin typeface="Century Gothic" pitchFamily="34" charset="0"/>
              </a:rPr>
              <a:t>2. Better communicators</a:t>
            </a:r>
          </a:p>
          <a:p>
            <a:pPr algn="just" fontAlgn="base">
              <a:lnSpc>
                <a:spcPct val="150000"/>
              </a:lnSpc>
            </a:pPr>
            <a:r>
              <a:rPr lang="en-US" sz="1200" b="1" dirty="0" smtClean="0">
                <a:solidFill>
                  <a:schemeClr val="tx1">
                    <a:lumMod val="65000"/>
                    <a:lumOff val="35000"/>
                  </a:schemeClr>
                </a:solidFill>
                <a:latin typeface="Century Gothic" pitchFamily="34" charset="0"/>
              </a:rPr>
              <a:t>3. Fast- paced</a:t>
            </a:r>
          </a:p>
          <a:p>
            <a:pPr algn="just" fontAlgn="base">
              <a:lnSpc>
                <a:spcPct val="150000"/>
              </a:lnSpc>
            </a:pPr>
            <a:r>
              <a:rPr lang="en-US" sz="1200" b="1" dirty="0" smtClean="0">
                <a:solidFill>
                  <a:schemeClr val="tx1">
                    <a:lumMod val="65000"/>
                    <a:lumOff val="35000"/>
                  </a:schemeClr>
                </a:solidFill>
                <a:latin typeface="Century Gothic" pitchFamily="34" charset="0"/>
              </a:rPr>
              <a:t>4. Fulfillment over money</a:t>
            </a:r>
          </a:p>
          <a:p>
            <a:pPr algn="just" fontAlgn="base">
              <a:lnSpc>
                <a:spcPct val="150000"/>
              </a:lnSpc>
            </a:pPr>
            <a:r>
              <a:rPr lang="en-US" sz="1200" b="1" dirty="0" smtClean="0">
                <a:solidFill>
                  <a:schemeClr val="tx1">
                    <a:lumMod val="65000"/>
                    <a:lumOff val="35000"/>
                  </a:schemeClr>
                </a:solidFill>
                <a:latin typeface="Century Gothic" pitchFamily="34" charset="0"/>
              </a:rPr>
              <a:t>5. Diverse</a:t>
            </a:r>
          </a:p>
          <a:p>
            <a:pPr algn="just" fontAlgn="base">
              <a:lnSpc>
                <a:spcPct val="150000"/>
              </a:lnSpc>
            </a:pPr>
            <a:r>
              <a:rPr lang="en-US" sz="1200" b="1" dirty="0" smtClean="0">
                <a:solidFill>
                  <a:schemeClr val="tx1">
                    <a:lumMod val="65000"/>
                    <a:lumOff val="35000"/>
                  </a:schemeClr>
                </a:solidFill>
                <a:latin typeface="Century Gothic" pitchFamily="34" charset="0"/>
              </a:rPr>
              <a:t>6. Technologically sound</a:t>
            </a:r>
          </a:p>
          <a:p>
            <a:pPr algn="just" fontAlgn="base">
              <a:lnSpc>
                <a:spcPct val="150000"/>
              </a:lnSpc>
            </a:pPr>
            <a:endParaRPr lang="en-US" sz="1200" dirty="0">
              <a:solidFill>
                <a:schemeClr val="tx1">
                  <a:lumMod val="65000"/>
                  <a:lumOff val="35000"/>
                </a:schemeClr>
              </a:solidFill>
              <a:latin typeface="Century Gothic" pitchFamily="34" charset="0"/>
            </a:endParaRPr>
          </a:p>
        </p:txBody>
      </p:sp>
      <p:sp>
        <p:nvSpPr>
          <p:cNvPr id="4" name="Rectangle 3"/>
          <p:cNvSpPr/>
          <p:nvPr/>
        </p:nvSpPr>
        <p:spPr>
          <a:xfrm>
            <a:off x="381000" y="0"/>
            <a:ext cx="8534400" cy="1447800"/>
          </a:xfrm>
          <a:prstGeom prst="rect">
            <a:avLst/>
          </a:prstGeom>
          <a:solidFill>
            <a:srgbClr val="FFC000">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p:cNvSpPr txBox="1"/>
          <p:nvPr/>
        </p:nvSpPr>
        <p:spPr>
          <a:xfrm>
            <a:off x="3581400" y="76200"/>
            <a:ext cx="5257800" cy="1261884"/>
          </a:xfrm>
          <a:prstGeom prst="rect">
            <a:avLst/>
          </a:prstGeom>
          <a:noFill/>
        </p:spPr>
        <p:txBody>
          <a:bodyPr wrap="square" rtlCol="0">
            <a:spAutoFit/>
          </a:bodyPr>
          <a:lstStyle/>
          <a:p>
            <a:r>
              <a:rPr lang="en-US" sz="1000" b="1" dirty="0" smtClean="0">
                <a:latin typeface="Century Gothic" pitchFamily="34" charset="0"/>
              </a:rPr>
              <a:t>Contributor: </a:t>
            </a:r>
            <a:r>
              <a:rPr lang="en-US" sz="1000" b="1" dirty="0" err="1" smtClean="0">
                <a:latin typeface="Century Gothic" pitchFamily="34" charset="0"/>
              </a:rPr>
              <a:t>Sanjeev</a:t>
            </a:r>
            <a:r>
              <a:rPr lang="en-US" sz="1000" b="1" dirty="0" smtClean="0">
                <a:latin typeface="Century Gothic" pitchFamily="34" charset="0"/>
              </a:rPr>
              <a:t> </a:t>
            </a:r>
            <a:r>
              <a:rPr lang="en-US" sz="1000" b="1" dirty="0" err="1" smtClean="0">
                <a:latin typeface="Century Gothic" pitchFamily="34" charset="0"/>
              </a:rPr>
              <a:t>Agarwal</a:t>
            </a:r>
            <a:r>
              <a:rPr lang="en-US" sz="1000" b="1" dirty="0" smtClean="0">
                <a:latin typeface="Century Gothic" pitchFamily="34" charset="0"/>
              </a:rPr>
              <a:t>, former head of Product Marketing at Google and founder of </a:t>
            </a:r>
            <a:r>
              <a:rPr lang="en-US" sz="1000" b="1" dirty="0" err="1" smtClean="0">
                <a:latin typeface="Century Gothic" pitchFamily="34" charset="0"/>
              </a:rPr>
              <a:t>Collegefeed</a:t>
            </a:r>
            <a:endParaRPr lang="en-US" sz="1000" b="1" dirty="0" smtClean="0">
              <a:latin typeface="Century Gothic" pitchFamily="34" charset="0"/>
            </a:endParaRPr>
          </a:p>
          <a:p>
            <a:r>
              <a:rPr lang="en-US" sz="2800" b="1" dirty="0" smtClean="0">
                <a:latin typeface="Century Gothic" pitchFamily="34" charset="0"/>
              </a:rPr>
              <a:t>Six Reasons Millenials are Actually the Best Workers*</a:t>
            </a:r>
            <a:endParaRPr lang="en-US" sz="2800" dirty="0">
              <a:latin typeface="Century Gothic" pitchFamily="34"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800" y="0"/>
            <a:ext cx="2170640" cy="1447800"/>
          </a:xfrm>
          <a:prstGeom prst="rect">
            <a:avLst/>
          </a:prstGeom>
        </p:spPr>
      </p:pic>
      <p:sp>
        <p:nvSpPr>
          <p:cNvPr id="10" name="TextBox 9"/>
          <p:cNvSpPr txBox="1"/>
          <p:nvPr/>
        </p:nvSpPr>
        <p:spPr>
          <a:xfrm>
            <a:off x="533400" y="6324600"/>
            <a:ext cx="6934200" cy="338554"/>
          </a:xfrm>
          <a:prstGeom prst="rect">
            <a:avLst/>
          </a:prstGeom>
          <a:noFill/>
        </p:spPr>
        <p:txBody>
          <a:bodyPr wrap="square" rtlCol="0">
            <a:spAutoFit/>
          </a:bodyPr>
          <a:lstStyle/>
          <a:p>
            <a:r>
              <a:rPr lang="en-US" sz="800" dirty="0" smtClean="0">
                <a:latin typeface="Arial" pitchFamily="34" charset="0"/>
                <a:cs typeface="Arial" pitchFamily="34" charset="0"/>
              </a:rPr>
              <a:t>*This article has been extracted from Forbes Online resource and can </a:t>
            </a:r>
            <a:r>
              <a:rPr lang="en-US" sz="800" dirty="0">
                <a:latin typeface="Arial" pitchFamily="34" charset="0"/>
                <a:cs typeface="Arial" pitchFamily="34" charset="0"/>
              </a:rPr>
              <a:t>be accessed at: </a:t>
            </a:r>
            <a:endParaRPr lang="en-US" sz="800" dirty="0" smtClean="0">
              <a:latin typeface="Arial" pitchFamily="34" charset="0"/>
              <a:cs typeface="Arial" pitchFamily="34" charset="0"/>
            </a:endParaRPr>
          </a:p>
          <a:p>
            <a:r>
              <a:rPr lang="en-US" sz="800" dirty="0">
                <a:latin typeface="Arial" pitchFamily="34" charset="0"/>
                <a:cs typeface="Arial" pitchFamily="34" charset="0"/>
              </a:rPr>
              <a:t>http://www.forbes.com/sites/forbesleadershipforum/2014/05/16/six-reasons-millennials-are-actually-the-best-workers/</a:t>
            </a:r>
          </a:p>
        </p:txBody>
      </p:sp>
      <p:sp>
        <p:nvSpPr>
          <p:cNvPr id="11" name="TextBox 10"/>
          <p:cNvSpPr txBox="1"/>
          <p:nvPr/>
        </p:nvSpPr>
        <p:spPr>
          <a:xfrm>
            <a:off x="2615116" y="-154633"/>
            <a:ext cx="877360" cy="1862048"/>
          </a:xfrm>
          <a:prstGeom prst="rect">
            <a:avLst/>
          </a:prstGeom>
          <a:noFill/>
        </p:spPr>
        <p:txBody>
          <a:bodyPr wrap="square" rtlCol="0">
            <a:spAutoFit/>
          </a:bodyPr>
          <a:lstStyle/>
          <a:p>
            <a:r>
              <a:rPr lang="en-US" sz="11500" b="1" dirty="0">
                <a:solidFill>
                  <a:srgbClr val="FF0000"/>
                </a:solidFill>
                <a:latin typeface="Candara" pitchFamily="34" charset="0"/>
              </a:rPr>
              <a:t>6</a:t>
            </a:r>
          </a:p>
        </p:txBody>
      </p:sp>
      <p:cxnSp>
        <p:nvCxnSpPr>
          <p:cNvPr id="16" name="Straight Connector 15"/>
          <p:cNvCxnSpPr/>
          <p:nvPr/>
        </p:nvCxnSpPr>
        <p:spPr>
          <a:xfrm>
            <a:off x="4648200" y="3996291"/>
            <a:ext cx="4094511" cy="0"/>
          </a:xfrm>
          <a:prstGeom prst="line">
            <a:avLst/>
          </a:prstGeom>
          <a:ln w="57150">
            <a:solidFill>
              <a:srgbClr val="FFC000"/>
            </a:solidFill>
          </a:ln>
        </p:spPr>
        <p:style>
          <a:lnRef idx="1">
            <a:schemeClr val="accent1"/>
          </a:lnRef>
          <a:fillRef idx="0">
            <a:schemeClr val="accent1"/>
          </a:fillRef>
          <a:effectRef idx="0">
            <a:schemeClr val="accent1"/>
          </a:effectRef>
          <a:fontRef idx="minor">
            <a:schemeClr val="tx1"/>
          </a:fontRef>
        </p:style>
      </p:cxnSp>
      <p:sp>
        <p:nvSpPr>
          <p:cNvPr id="17" name="Isosceles Triangle 16"/>
          <p:cNvSpPr/>
          <p:nvPr/>
        </p:nvSpPr>
        <p:spPr>
          <a:xfrm rot="10800000">
            <a:off x="4690817" y="3651065"/>
            <a:ext cx="381000" cy="304800"/>
          </a:xfrm>
          <a:prstGeom prs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24253955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366050"/>
            <a:ext cx="8458200" cy="923330"/>
          </a:xfrm>
          <a:prstGeom prst="rect">
            <a:avLst/>
          </a:prstGeom>
        </p:spPr>
        <p:txBody>
          <a:bodyPr wrap="square">
            <a:spAutoFit/>
          </a:bodyPr>
          <a:lstStyle/>
          <a:p>
            <a:pPr fontAlgn="base"/>
            <a:endParaRPr lang="en-US" dirty="0">
              <a:latin typeface="Century Gothic" pitchFamily="34" charset="0"/>
            </a:endParaRPr>
          </a:p>
          <a:p>
            <a:pPr fontAlgn="base"/>
            <a:r>
              <a:rPr lang="en-US" b="1" dirty="0">
                <a:latin typeface="Century Gothic" pitchFamily="34" charset="0"/>
              </a:rPr>
              <a:t> </a:t>
            </a:r>
            <a:endParaRPr lang="en-US" dirty="0">
              <a:latin typeface="Century Gothic" pitchFamily="34" charset="0"/>
            </a:endParaRPr>
          </a:p>
          <a:p>
            <a:pPr fontAlgn="base"/>
            <a:endParaRPr lang="en-US" dirty="0">
              <a:latin typeface="Century Gothic" pitchFamily="34" charset="0"/>
            </a:endParaRPr>
          </a:p>
        </p:txBody>
      </p:sp>
      <p:grpSp>
        <p:nvGrpSpPr>
          <p:cNvPr id="3" name="Group 2"/>
          <p:cNvGrpSpPr/>
          <p:nvPr/>
        </p:nvGrpSpPr>
        <p:grpSpPr>
          <a:xfrm>
            <a:off x="723987" y="2328952"/>
            <a:ext cx="7943687" cy="1862048"/>
            <a:chOff x="762087" y="5778074"/>
            <a:chExt cx="7943687" cy="1862048"/>
          </a:xfrm>
        </p:grpSpPr>
        <p:sp>
          <p:nvSpPr>
            <p:cNvPr id="4" name="TextBox 3"/>
            <p:cNvSpPr txBox="1"/>
            <p:nvPr/>
          </p:nvSpPr>
          <p:spPr>
            <a:xfrm>
              <a:off x="1542974" y="6048851"/>
              <a:ext cx="7162800" cy="400110"/>
            </a:xfrm>
            <a:prstGeom prst="rect">
              <a:avLst/>
            </a:prstGeom>
            <a:noFill/>
          </p:spPr>
          <p:txBody>
            <a:bodyPr wrap="square" rtlCol="0">
              <a:spAutoFit/>
            </a:bodyPr>
            <a:lstStyle/>
            <a:p>
              <a:pPr fontAlgn="base"/>
              <a:r>
                <a:rPr lang="en-US" sz="2000" b="1" dirty="0" smtClean="0">
                  <a:solidFill>
                    <a:schemeClr val="tx1">
                      <a:lumMod val="65000"/>
                      <a:lumOff val="35000"/>
                    </a:schemeClr>
                  </a:solidFill>
                  <a:latin typeface="Century Gothic" pitchFamily="34" charset="0"/>
                </a:rPr>
                <a:t>What if They Don’t Communicate the Way You Do?</a:t>
              </a:r>
            </a:p>
          </p:txBody>
        </p:sp>
        <p:sp>
          <p:nvSpPr>
            <p:cNvPr id="5" name="TextBox 4"/>
            <p:cNvSpPr txBox="1"/>
            <p:nvPr/>
          </p:nvSpPr>
          <p:spPr>
            <a:xfrm>
              <a:off x="762087" y="5778074"/>
              <a:ext cx="203259" cy="1862048"/>
            </a:xfrm>
            <a:prstGeom prst="rect">
              <a:avLst/>
            </a:prstGeom>
            <a:noFill/>
          </p:spPr>
          <p:txBody>
            <a:bodyPr wrap="square" rtlCol="0">
              <a:spAutoFit/>
            </a:bodyPr>
            <a:lstStyle/>
            <a:p>
              <a:pPr algn="ctr"/>
              <a:r>
                <a:rPr lang="en-US" sz="11500" dirty="0">
                  <a:solidFill>
                    <a:srgbClr val="FF0000"/>
                  </a:solidFill>
                  <a:latin typeface="Century Gothic" pitchFamily="34" charset="0"/>
                </a:rPr>
                <a:t>2</a:t>
              </a:r>
            </a:p>
          </p:txBody>
        </p:sp>
      </p:grpSp>
      <p:grpSp>
        <p:nvGrpSpPr>
          <p:cNvPr id="6" name="Group 5"/>
          <p:cNvGrpSpPr/>
          <p:nvPr/>
        </p:nvGrpSpPr>
        <p:grpSpPr>
          <a:xfrm>
            <a:off x="647521" y="4191000"/>
            <a:ext cx="8011817" cy="2015936"/>
            <a:chOff x="685621" y="5735122"/>
            <a:chExt cx="8011817" cy="2015936"/>
          </a:xfrm>
        </p:grpSpPr>
        <p:sp>
          <p:nvSpPr>
            <p:cNvPr id="7" name="TextBox 6"/>
            <p:cNvSpPr txBox="1"/>
            <p:nvPr/>
          </p:nvSpPr>
          <p:spPr>
            <a:xfrm>
              <a:off x="1534638" y="6116122"/>
              <a:ext cx="7162800" cy="400110"/>
            </a:xfrm>
            <a:prstGeom prst="rect">
              <a:avLst/>
            </a:prstGeom>
            <a:noFill/>
          </p:spPr>
          <p:txBody>
            <a:bodyPr wrap="square" rtlCol="0">
              <a:spAutoFit/>
            </a:bodyPr>
            <a:lstStyle/>
            <a:p>
              <a:pPr fontAlgn="base"/>
              <a:r>
                <a:rPr lang="en-US" sz="2000" b="1" dirty="0" smtClean="0">
                  <a:solidFill>
                    <a:schemeClr val="tx1">
                      <a:lumMod val="65000"/>
                      <a:lumOff val="35000"/>
                    </a:schemeClr>
                  </a:solidFill>
                  <a:latin typeface="Century Gothic" pitchFamily="34" charset="0"/>
                </a:rPr>
                <a:t>Are They Too Fast- Paced?</a:t>
              </a:r>
            </a:p>
          </p:txBody>
        </p:sp>
        <p:sp>
          <p:nvSpPr>
            <p:cNvPr id="8" name="TextBox 7"/>
            <p:cNvSpPr txBox="1"/>
            <p:nvPr/>
          </p:nvSpPr>
          <p:spPr>
            <a:xfrm>
              <a:off x="685621" y="5735122"/>
              <a:ext cx="381000" cy="2015936"/>
            </a:xfrm>
            <a:prstGeom prst="rect">
              <a:avLst/>
            </a:prstGeom>
            <a:noFill/>
          </p:spPr>
          <p:txBody>
            <a:bodyPr wrap="square" rtlCol="0">
              <a:spAutoFit/>
            </a:bodyPr>
            <a:lstStyle/>
            <a:p>
              <a:pPr algn="ctr"/>
              <a:r>
                <a:rPr lang="en-US" sz="12500" dirty="0" smtClean="0">
                  <a:solidFill>
                    <a:srgbClr val="FFC000"/>
                  </a:solidFill>
                  <a:latin typeface="Century Gothic" pitchFamily="34" charset="0"/>
                </a:rPr>
                <a:t>3</a:t>
              </a:r>
              <a:endParaRPr lang="en-US" sz="15000" dirty="0">
                <a:solidFill>
                  <a:srgbClr val="FFC000"/>
                </a:solidFill>
                <a:latin typeface="Century Gothic" pitchFamily="34" charset="0"/>
              </a:endParaRPr>
            </a:p>
          </p:txBody>
        </p:sp>
      </p:grpSp>
      <p:sp>
        <p:nvSpPr>
          <p:cNvPr id="12" name="TextBox 11"/>
          <p:cNvSpPr txBox="1"/>
          <p:nvPr/>
        </p:nvSpPr>
        <p:spPr>
          <a:xfrm>
            <a:off x="7680960" y="6324600"/>
            <a:ext cx="1463040" cy="369332"/>
          </a:xfrm>
          <a:prstGeom prst="rect">
            <a:avLst/>
          </a:prstGeom>
          <a:solidFill>
            <a:srgbClr val="FFC000"/>
          </a:solidFill>
        </p:spPr>
        <p:txBody>
          <a:bodyPr wrap="square" rtlCol="0">
            <a:spAutoFit/>
          </a:bodyPr>
          <a:lstStyle/>
          <a:p>
            <a:pPr algn="r"/>
            <a:r>
              <a:rPr lang="en-US" b="1" dirty="0">
                <a:solidFill>
                  <a:schemeClr val="bg1">
                    <a:lumMod val="50000"/>
                  </a:schemeClr>
                </a:solidFill>
                <a:latin typeface="Century Gothic" pitchFamily="34" charset="0"/>
              </a:rPr>
              <a:t>4</a:t>
            </a:r>
            <a:endParaRPr lang="en-US" b="1" dirty="0" smtClean="0">
              <a:solidFill>
                <a:schemeClr val="bg1">
                  <a:lumMod val="50000"/>
                </a:schemeClr>
              </a:solidFill>
              <a:latin typeface="Century Gothic" pitchFamily="34" charset="0"/>
            </a:endParaRPr>
          </a:p>
        </p:txBody>
      </p:sp>
      <p:sp>
        <p:nvSpPr>
          <p:cNvPr id="14" name="Rectangle 13"/>
          <p:cNvSpPr/>
          <p:nvPr/>
        </p:nvSpPr>
        <p:spPr>
          <a:xfrm>
            <a:off x="1541969" y="2983523"/>
            <a:ext cx="6994863" cy="1361911"/>
          </a:xfrm>
          <a:prstGeom prst="rect">
            <a:avLst/>
          </a:prstGeom>
        </p:spPr>
        <p:txBody>
          <a:bodyPr wrap="square">
            <a:spAutoFit/>
          </a:bodyPr>
          <a:lstStyle/>
          <a:p>
            <a:pPr>
              <a:lnSpc>
                <a:spcPct val="150000"/>
              </a:lnSpc>
            </a:pPr>
            <a:r>
              <a:rPr lang="en-US" sz="1100" dirty="0">
                <a:solidFill>
                  <a:schemeClr val="tx1">
                    <a:lumMod val="65000"/>
                    <a:lumOff val="35000"/>
                  </a:schemeClr>
                </a:solidFill>
                <a:latin typeface="Century Gothic" pitchFamily="34" charset="0"/>
              </a:rPr>
              <a:t>While many offices struggle to get their workforce to embrace new services like Yammer or Basecamp, </a:t>
            </a:r>
            <a:r>
              <a:rPr lang="en-US" sz="1100" dirty="0" smtClean="0">
                <a:solidFill>
                  <a:schemeClr val="tx1">
                    <a:lumMod val="65000"/>
                    <a:lumOff val="35000"/>
                  </a:schemeClr>
                </a:solidFill>
                <a:latin typeface="Century Gothic" pitchFamily="34" charset="0"/>
              </a:rPr>
              <a:t>Millennials </a:t>
            </a:r>
            <a:r>
              <a:rPr lang="en-US" sz="1100" dirty="0">
                <a:solidFill>
                  <a:schemeClr val="tx1">
                    <a:lumMod val="65000"/>
                    <a:lumOff val="35000"/>
                  </a:schemeClr>
                </a:solidFill>
                <a:latin typeface="Century Gothic" pitchFamily="34" charset="0"/>
              </a:rPr>
              <a:t>have been doing those things for years. They’ve been learning with social classroom tools and chatting on Facebook, Twitter, and </a:t>
            </a:r>
            <a:r>
              <a:rPr lang="en-US" sz="1100" dirty="0" err="1">
                <a:solidFill>
                  <a:schemeClr val="tx1">
                    <a:lumMod val="65000"/>
                    <a:lumOff val="35000"/>
                  </a:schemeClr>
                </a:solidFill>
                <a:latin typeface="Century Gothic" pitchFamily="34" charset="0"/>
              </a:rPr>
              <a:t>Instagram</a:t>
            </a:r>
            <a:r>
              <a:rPr lang="en-US" sz="1100" dirty="0">
                <a:solidFill>
                  <a:schemeClr val="tx1">
                    <a:lumMod val="65000"/>
                    <a:lumOff val="35000"/>
                  </a:schemeClr>
                </a:solidFill>
                <a:latin typeface="Century Gothic" pitchFamily="34" charset="0"/>
              </a:rPr>
              <a:t> every waking hour. As a result, they actually conceive of communication in a one-to-many paradigm, which is a huge plus for companies that are spread out globally and interact primarily in a virtual environment.</a:t>
            </a:r>
          </a:p>
        </p:txBody>
      </p:sp>
      <p:sp>
        <p:nvSpPr>
          <p:cNvPr id="15" name="Rectangle 14"/>
          <p:cNvSpPr/>
          <p:nvPr/>
        </p:nvSpPr>
        <p:spPr>
          <a:xfrm>
            <a:off x="1508286" y="4947666"/>
            <a:ext cx="6972450" cy="1361911"/>
          </a:xfrm>
          <a:prstGeom prst="rect">
            <a:avLst/>
          </a:prstGeom>
        </p:spPr>
        <p:txBody>
          <a:bodyPr wrap="square">
            <a:spAutoFit/>
          </a:bodyPr>
          <a:lstStyle/>
          <a:p>
            <a:pPr>
              <a:lnSpc>
                <a:spcPct val="150000"/>
              </a:lnSpc>
            </a:pPr>
            <a:r>
              <a:rPr lang="en-US" sz="1100" dirty="0">
                <a:solidFill>
                  <a:schemeClr val="tx1">
                    <a:lumMod val="65000"/>
                    <a:lumOff val="35000"/>
                  </a:schemeClr>
                </a:solidFill>
                <a:latin typeface="Century Gothic" pitchFamily="34" charset="0"/>
              </a:rPr>
              <a:t>With the pace of news, communication, and responsiveness nearly instant, that’s how they approach work. They know nothing else. Plus, they have the necessary tools to support them. Give a millennial employee a research assignment on your competitors and you’ll get the project back in 24 hours. Twenty years ago the same project might have taken a month to complete. One piece of advice: Just make sure you attach a deadline to the assignment.</a:t>
            </a:r>
          </a:p>
        </p:txBody>
      </p:sp>
      <p:sp>
        <p:nvSpPr>
          <p:cNvPr id="17" name="TextBox 16"/>
          <p:cNvSpPr txBox="1"/>
          <p:nvPr/>
        </p:nvSpPr>
        <p:spPr>
          <a:xfrm>
            <a:off x="647700" y="76200"/>
            <a:ext cx="381000" cy="1862048"/>
          </a:xfrm>
          <a:prstGeom prst="rect">
            <a:avLst/>
          </a:prstGeom>
          <a:noFill/>
        </p:spPr>
        <p:txBody>
          <a:bodyPr wrap="square" rtlCol="0">
            <a:spAutoFit/>
          </a:bodyPr>
          <a:lstStyle/>
          <a:p>
            <a:pPr algn="ctr"/>
            <a:r>
              <a:rPr lang="en-US" sz="11500" dirty="0" smtClean="0">
                <a:solidFill>
                  <a:srgbClr val="C00000"/>
                </a:solidFill>
                <a:latin typeface="Century Gothic" pitchFamily="34" charset="0"/>
              </a:rPr>
              <a:t>1</a:t>
            </a:r>
            <a:endParaRPr lang="en-US" sz="11500" dirty="0">
              <a:solidFill>
                <a:srgbClr val="C00000"/>
              </a:solidFill>
              <a:latin typeface="Century Gothic" pitchFamily="34" charset="0"/>
            </a:endParaRPr>
          </a:p>
        </p:txBody>
      </p:sp>
      <p:sp>
        <p:nvSpPr>
          <p:cNvPr id="18" name="TextBox 17"/>
          <p:cNvSpPr txBox="1"/>
          <p:nvPr/>
        </p:nvSpPr>
        <p:spPr>
          <a:xfrm>
            <a:off x="1486267" y="307925"/>
            <a:ext cx="7162800" cy="561692"/>
          </a:xfrm>
          <a:prstGeom prst="rect">
            <a:avLst/>
          </a:prstGeom>
          <a:noFill/>
        </p:spPr>
        <p:txBody>
          <a:bodyPr wrap="square" rtlCol="0">
            <a:spAutoFit/>
          </a:bodyPr>
          <a:lstStyle/>
          <a:p>
            <a:pPr fontAlgn="base"/>
            <a:r>
              <a:rPr lang="en-US" sz="2000" b="1" dirty="0" smtClean="0">
                <a:solidFill>
                  <a:schemeClr val="tx1">
                    <a:lumMod val="65000"/>
                    <a:lumOff val="35000"/>
                  </a:schemeClr>
                </a:solidFill>
                <a:latin typeface="Century Gothic" pitchFamily="34" charset="0"/>
              </a:rPr>
              <a:t>Are They Too Overconfident and Cocky?</a:t>
            </a:r>
          </a:p>
          <a:p>
            <a:pPr fontAlgn="base"/>
            <a:endParaRPr lang="en-US" sz="1050" dirty="0" smtClean="0">
              <a:solidFill>
                <a:schemeClr val="tx1">
                  <a:lumMod val="65000"/>
                  <a:lumOff val="35000"/>
                </a:schemeClr>
              </a:solidFill>
              <a:latin typeface="Century Gothic" pitchFamily="34" charset="0"/>
            </a:endParaRPr>
          </a:p>
        </p:txBody>
      </p:sp>
      <p:sp>
        <p:nvSpPr>
          <p:cNvPr id="19" name="Rectangle 18"/>
          <p:cNvSpPr/>
          <p:nvPr/>
        </p:nvSpPr>
        <p:spPr>
          <a:xfrm>
            <a:off x="1464693" y="616818"/>
            <a:ext cx="7124700" cy="1869743"/>
          </a:xfrm>
          <a:prstGeom prst="rect">
            <a:avLst/>
          </a:prstGeom>
        </p:spPr>
        <p:txBody>
          <a:bodyPr wrap="square">
            <a:spAutoFit/>
          </a:bodyPr>
          <a:lstStyle/>
          <a:p>
            <a:pPr>
              <a:lnSpc>
                <a:spcPct val="150000"/>
              </a:lnSpc>
            </a:pPr>
            <a:r>
              <a:rPr lang="en-US" sz="1100" dirty="0">
                <a:solidFill>
                  <a:schemeClr val="tx1">
                    <a:lumMod val="65000"/>
                    <a:lumOff val="35000"/>
                  </a:schemeClr>
                </a:solidFill>
                <a:latin typeface="Century Gothic" pitchFamily="34" charset="0"/>
              </a:rPr>
              <a:t>Today’s young job seekers have grown up with a startup </a:t>
            </a:r>
            <a:r>
              <a:rPr lang="en-US" sz="1100" dirty="0" smtClean="0">
                <a:solidFill>
                  <a:schemeClr val="tx1">
                    <a:lumMod val="65000"/>
                    <a:lumOff val="35000"/>
                  </a:schemeClr>
                </a:solidFill>
                <a:latin typeface="Century Gothic" pitchFamily="34" charset="0"/>
              </a:rPr>
              <a:t>mentality and </a:t>
            </a:r>
            <a:r>
              <a:rPr lang="en-US" sz="1100" dirty="0">
                <a:solidFill>
                  <a:schemeClr val="tx1">
                    <a:lumMod val="65000"/>
                    <a:lumOff val="35000"/>
                  </a:schemeClr>
                </a:solidFill>
                <a:latin typeface="Century Gothic" pitchFamily="34" charset="0"/>
              </a:rPr>
              <a:t>embracing failure has been etched into their </a:t>
            </a:r>
            <a:r>
              <a:rPr lang="en-US" sz="1100" dirty="0" smtClean="0">
                <a:solidFill>
                  <a:schemeClr val="tx1">
                    <a:lumMod val="65000"/>
                    <a:lumOff val="35000"/>
                  </a:schemeClr>
                </a:solidFill>
                <a:latin typeface="Century Gothic" pitchFamily="34" charset="0"/>
              </a:rPr>
              <a:t>psyche.</a:t>
            </a:r>
            <a:r>
              <a:rPr lang="en-US" sz="1100" dirty="0">
                <a:solidFill>
                  <a:schemeClr val="tx1">
                    <a:lumMod val="65000"/>
                    <a:lumOff val="35000"/>
                  </a:schemeClr>
                </a:solidFill>
                <a:latin typeface="Century Gothic" pitchFamily="34" charset="0"/>
              </a:rPr>
              <a:t> They approach positions with the understanding that they may have to put in 110% to succeed, even with the near certainty that their employer won’t be around five years from </a:t>
            </a:r>
            <a:r>
              <a:rPr lang="en-US" sz="1100" dirty="0" smtClean="0">
                <a:solidFill>
                  <a:schemeClr val="tx1">
                    <a:lumMod val="65000"/>
                    <a:lumOff val="35000"/>
                  </a:schemeClr>
                </a:solidFill>
                <a:latin typeface="Century Gothic" pitchFamily="34" charset="0"/>
              </a:rPr>
              <a:t>now. It’s </a:t>
            </a:r>
            <a:r>
              <a:rPr lang="en-US" sz="1100" dirty="0">
                <a:solidFill>
                  <a:schemeClr val="tx1">
                    <a:lumMod val="65000"/>
                    <a:lumOff val="35000"/>
                  </a:schemeClr>
                </a:solidFill>
                <a:latin typeface="Century Gothic" pitchFamily="34" charset="0"/>
              </a:rPr>
              <a:t>true that many baby boomer parents have raised them with a perspective of possibility. They’ve been encouraged to follow their dreams and passions. So where some see entitlement, we see greater authenticity and audacity. Millennials will shoot for the stars—and if they fall down, they’ll get right back up and try it a different way.</a:t>
            </a:r>
          </a:p>
        </p:txBody>
      </p:sp>
    </p:spTree>
    <p:extLst>
      <p:ext uri="{BB962C8B-B14F-4D97-AF65-F5344CB8AC3E}">
        <p14:creationId xmlns:p14="http://schemas.microsoft.com/office/powerpoint/2010/main" val="26215604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543844" y="2270610"/>
            <a:ext cx="8185841" cy="2215991"/>
            <a:chOff x="442879" y="4917356"/>
            <a:chExt cx="8185841" cy="2215991"/>
          </a:xfrm>
        </p:grpSpPr>
        <p:sp>
          <p:nvSpPr>
            <p:cNvPr id="3" name="TextBox 2"/>
            <p:cNvSpPr txBox="1"/>
            <p:nvPr/>
          </p:nvSpPr>
          <p:spPr>
            <a:xfrm>
              <a:off x="1465920" y="5265915"/>
              <a:ext cx="7162800" cy="400110"/>
            </a:xfrm>
            <a:prstGeom prst="rect">
              <a:avLst/>
            </a:prstGeom>
            <a:noFill/>
          </p:spPr>
          <p:txBody>
            <a:bodyPr wrap="square" rtlCol="0">
              <a:spAutoFit/>
            </a:bodyPr>
            <a:lstStyle/>
            <a:p>
              <a:pPr fontAlgn="base"/>
              <a:r>
                <a:rPr lang="en-US" sz="2000" b="1" dirty="0" smtClean="0">
                  <a:solidFill>
                    <a:schemeClr val="tx1">
                      <a:lumMod val="65000"/>
                      <a:lumOff val="35000"/>
                    </a:schemeClr>
                  </a:solidFill>
                  <a:latin typeface="Century Gothic" pitchFamily="34" charset="0"/>
                </a:rPr>
                <a:t>What If They Think Differently Than You?</a:t>
              </a:r>
              <a:endParaRPr lang="en-US" sz="2000" dirty="0" smtClean="0">
                <a:solidFill>
                  <a:schemeClr val="tx1">
                    <a:lumMod val="65000"/>
                    <a:lumOff val="35000"/>
                  </a:schemeClr>
                </a:solidFill>
                <a:latin typeface="Century Gothic" pitchFamily="34" charset="0"/>
              </a:endParaRPr>
            </a:p>
          </p:txBody>
        </p:sp>
        <p:sp>
          <p:nvSpPr>
            <p:cNvPr id="4" name="TextBox 3"/>
            <p:cNvSpPr txBox="1"/>
            <p:nvPr/>
          </p:nvSpPr>
          <p:spPr>
            <a:xfrm>
              <a:off x="442879" y="4917356"/>
              <a:ext cx="381000" cy="2215991"/>
            </a:xfrm>
            <a:prstGeom prst="rect">
              <a:avLst/>
            </a:prstGeom>
            <a:noFill/>
          </p:spPr>
          <p:txBody>
            <a:bodyPr wrap="square" rtlCol="0">
              <a:spAutoFit/>
            </a:bodyPr>
            <a:lstStyle/>
            <a:p>
              <a:pPr algn="ctr"/>
              <a:r>
                <a:rPr lang="en-US" sz="13800" dirty="0" smtClean="0">
                  <a:solidFill>
                    <a:srgbClr val="92D050"/>
                  </a:solidFill>
                  <a:latin typeface="Century Gothic" pitchFamily="34" charset="0"/>
                </a:rPr>
                <a:t>5</a:t>
              </a:r>
              <a:endParaRPr lang="en-US" sz="13800" dirty="0">
                <a:solidFill>
                  <a:srgbClr val="92D050"/>
                </a:solidFill>
                <a:latin typeface="Century Gothic" pitchFamily="34" charset="0"/>
              </a:endParaRPr>
            </a:p>
          </p:txBody>
        </p:sp>
      </p:grpSp>
      <p:grpSp>
        <p:nvGrpSpPr>
          <p:cNvPr id="5" name="Group 4"/>
          <p:cNvGrpSpPr/>
          <p:nvPr/>
        </p:nvGrpSpPr>
        <p:grpSpPr>
          <a:xfrm>
            <a:off x="577582" y="4427589"/>
            <a:ext cx="8210106" cy="2215991"/>
            <a:chOff x="425182" y="5590711"/>
            <a:chExt cx="8210106" cy="2215991"/>
          </a:xfrm>
        </p:grpSpPr>
        <p:sp>
          <p:nvSpPr>
            <p:cNvPr id="6" name="TextBox 5"/>
            <p:cNvSpPr txBox="1"/>
            <p:nvPr/>
          </p:nvSpPr>
          <p:spPr>
            <a:xfrm>
              <a:off x="1472488" y="5895945"/>
              <a:ext cx="7162800" cy="400110"/>
            </a:xfrm>
            <a:prstGeom prst="rect">
              <a:avLst/>
            </a:prstGeom>
            <a:noFill/>
          </p:spPr>
          <p:txBody>
            <a:bodyPr wrap="square" rtlCol="0">
              <a:spAutoFit/>
            </a:bodyPr>
            <a:lstStyle/>
            <a:p>
              <a:pPr fontAlgn="base"/>
              <a:r>
                <a:rPr lang="en-US" sz="2000" b="1" dirty="0" smtClean="0">
                  <a:solidFill>
                    <a:schemeClr val="tx1">
                      <a:lumMod val="65000"/>
                      <a:lumOff val="35000"/>
                    </a:schemeClr>
                  </a:solidFill>
                  <a:latin typeface="Century Gothic" pitchFamily="34" charset="0"/>
                </a:rPr>
                <a:t>Is Their Obsession With Technology Bad?</a:t>
              </a:r>
              <a:endParaRPr lang="en-US" sz="2000" dirty="0" smtClean="0">
                <a:solidFill>
                  <a:schemeClr val="tx1">
                    <a:lumMod val="65000"/>
                    <a:lumOff val="35000"/>
                  </a:schemeClr>
                </a:solidFill>
                <a:latin typeface="Century Gothic" pitchFamily="34" charset="0"/>
              </a:endParaRPr>
            </a:p>
          </p:txBody>
        </p:sp>
        <p:sp>
          <p:nvSpPr>
            <p:cNvPr id="7" name="TextBox 6"/>
            <p:cNvSpPr txBox="1"/>
            <p:nvPr/>
          </p:nvSpPr>
          <p:spPr>
            <a:xfrm>
              <a:off x="425182" y="5590711"/>
              <a:ext cx="381000" cy="2215991"/>
            </a:xfrm>
            <a:prstGeom prst="rect">
              <a:avLst/>
            </a:prstGeom>
            <a:noFill/>
          </p:spPr>
          <p:txBody>
            <a:bodyPr wrap="square" rtlCol="0">
              <a:spAutoFit/>
            </a:bodyPr>
            <a:lstStyle/>
            <a:p>
              <a:pPr algn="ctr"/>
              <a:r>
                <a:rPr lang="en-US" sz="13800" dirty="0">
                  <a:solidFill>
                    <a:srgbClr val="00B050"/>
                  </a:solidFill>
                  <a:latin typeface="Century Gothic" pitchFamily="34" charset="0"/>
                </a:rPr>
                <a:t>6</a:t>
              </a:r>
            </a:p>
          </p:txBody>
        </p:sp>
      </p:grpSp>
      <p:sp>
        <p:nvSpPr>
          <p:cNvPr id="9" name="TextBox 8"/>
          <p:cNvSpPr txBox="1"/>
          <p:nvPr/>
        </p:nvSpPr>
        <p:spPr>
          <a:xfrm>
            <a:off x="1600200" y="4932878"/>
            <a:ext cx="7162800" cy="307777"/>
          </a:xfrm>
          <a:prstGeom prst="rect">
            <a:avLst/>
          </a:prstGeom>
          <a:noFill/>
        </p:spPr>
        <p:txBody>
          <a:bodyPr wrap="square" rtlCol="0">
            <a:spAutoFit/>
          </a:bodyPr>
          <a:lstStyle/>
          <a:p>
            <a:pPr fontAlgn="base"/>
            <a:endParaRPr lang="en-US" sz="1400" dirty="0">
              <a:latin typeface="Century Gothic" pitchFamily="34" charset="0"/>
            </a:endParaRPr>
          </a:p>
        </p:txBody>
      </p:sp>
      <p:sp>
        <p:nvSpPr>
          <p:cNvPr id="11" name="TextBox 10"/>
          <p:cNvSpPr txBox="1"/>
          <p:nvPr/>
        </p:nvSpPr>
        <p:spPr>
          <a:xfrm>
            <a:off x="7680960" y="6324600"/>
            <a:ext cx="1463040" cy="369332"/>
          </a:xfrm>
          <a:prstGeom prst="rect">
            <a:avLst/>
          </a:prstGeom>
          <a:solidFill>
            <a:srgbClr val="FFC000"/>
          </a:solidFill>
        </p:spPr>
        <p:txBody>
          <a:bodyPr wrap="square" rtlCol="0">
            <a:spAutoFit/>
          </a:bodyPr>
          <a:lstStyle/>
          <a:p>
            <a:pPr algn="r"/>
            <a:r>
              <a:rPr lang="en-US" b="1" dirty="0">
                <a:solidFill>
                  <a:schemeClr val="bg1">
                    <a:lumMod val="50000"/>
                  </a:schemeClr>
                </a:solidFill>
                <a:latin typeface="Century Gothic" pitchFamily="34" charset="0"/>
              </a:rPr>
              <a:t>5</a:t>
            </a:r>
            <a:endParaRPr lang="en-US" b="1" dirty="0" smtClean="0">
              <a:solidFill>
                <a:schemeClr val="bg1">
                  <a:lumMod val="50000"/>
                </a:schemeClr>
              </a:solidFill>
              <a:latin typeface="Century Gothic" pitchFamily="34" charset="0"/>
            </a:endParaRPr>
          </a:p>
        </p:txBody>
      </p:sp>
      <p:sp>
        <p:nvSpPr>
          <p:cNvPr id="12" name="Rectangle 11"/>
          <p:cNvSpPr/>
          <p:nvPr/>
        </p:nvSpPr>
        <p:spPr>
          <a:xfrm>
            <a:off x="1575745" y="3019279"/>
            <a:ext cx="6858000" cy="1615827"/>
          </a:xfrm>
          <a:prstGeom prst="rect">
            <a:avLst/>
          </a:prstGeom>
        </p:spPr>
        <p:txBody>
          <a:bodyPr wrap="square">
            <a:spAutoFit/>
          </a:bodyPr>
          <a:lstStyle/>
          <a:p>
            <a:pPr>
              <a:lnSpc>
                <a:spcPct val="150000"/>
              </a:lnSpc>
            </a:pPr>
            <a:r>
              <a:rPr lang="en-US" sz="1100" dirty="0" smtClean="0">
                <a:solidFill>
                  <a:schemeClr val="tx1">
                    <a:lumMod val="65000"/>
                    <a:lumOff val="35000"/>
                  </a:schemeClr>
                </a:solidFill>
                <a:latin typeface="Century Gothic" pitchFamily="34" charset="0"/>
              </a:rPr>
              <a:t>Millennials </a:t>
            </a:r>
            <a:r>
              <a:rPr lang="en-US" sz="1100" dirty="0">
                <a:solidFill>
                  <a:schemeClr val="tx1">
                    <a:lumMod val="65000"/>
                    <a:lumOff val="35000"/>
                  </a:schemeClr>
                </a:solidFill>
                <a:latin typeface="Century Gothic" pitchFamily="34" charset="0"/>
              </a:rPr>
              <a:t>don’t just embrace diversity on the job; they expect it</a:t>
            </a:r>
            <a:r>
              <a:rPr lang="en-US" sz="1100" dirty="0" smtClean="0">
                <a:solidFill>
                  <a:schemeClr val="tx1">
                    <a:lumMod val="65000"/>
                    <a:lumOff val="35000"/>
                  </a:schemeClr>
                </a:solidFill>
                <a:latin typeface="Century Gothic" pitchFamily="34" charset="0"/>
              </a:rPr>
              <a:t>. </a:t>
            </a:r>
            <a:r>
              <a:rPr lang="en-US" sz="1100" dirty="0">
                <a:solidFill>
                  <a:schemeClr val="tx1">
                    <a:lumMod val="65000"/>
                    <a:lumOff val="35000"/>
                  </a:schemeClr>
                </a:solidFill>
                <a:latin typeface="Century Gothic" pitchFamily="34" charset="0"/>
              </a:rPr>
              <a:t>From race and religion to gender and sexuality, they’ve come of age with a greater comfort of multiplicity of all kinds. Imagine how that translates in the workplace. The payoffs touch every single area of a business by opening the doors to increased creativity, agility, and productivity, new attitudes and language skills, a more global understanding, new solutions to difficult problems, stronger customer and community loyalty, and improved employee recruitment and retention.</a:t>
            </a:r>
          </a:p>
        </p:txBody>
      </p:sp>
      <p:sp>
        <p:nvSpPr>
          <p:cNvPr id="13" name="Rectangle 12"/>
          <p:cNvSpPr/>
          <p:nvPr/>
        </p:nvSpPr>
        <p:spPr>
          <a:xfrm>
            <a:off x="1596455" y="5086766"/>
            <a:ext cx="6736080" cy="1107996"/>
          </a:xfrm>
          <a:prstGeom prst="rect">
            <a:avLst/>
          </a:prstGeom>
        </p:spPr>
        <p:txBody>
          <a:bodyPr wrap="square">
            <a:spAutoFit/>
          </a:bodyPr>
          <a:lstStyle/>
          <a:p>
            <a:pPr>
              <a:lnSpc>
                <a:spcPct val="150000"/>
              </a:lnSpc>
            </a:pPr>
            <a:r>
              <a:rPr lang="en-US" sz="1100" dirty="0">
                <a:solidFill>
                  <a:schemeClr val="tx1">
                    <a:lumMod val="65000"/>
                    <a:lumOff val="35000"/>
                  </a:schemeClr>
                </a:solidFill>
                <a:latin typeface="Century Gothic" pitchFamily="34" charset="0"/>
              </a:rPr>
              <a:t>Millennial workers are the bridge to that future, through social media, mobile, the cloud, and other real-time technologies that haven’t even been invented yet. They are graduating with both academic skills and innate behavioral skills that companies will need to engage with customers in much more meaningful (and profitable) ways</a:t>
            </a:r>
            <a:r>
              <a:rPr lang="en-US" sz="1100" dirty="0" smtClean="0">
                <a:solidFill>
                  <a:schemeClr val="tx1">
                    <a:lumMod val="65000"/>
                    <a:lumOff val="35000"/>
                  </a:schemeClr>
                </a:solidFill>
                <a:latin typeface="Century Gothic" pitchFamily="34" charset="0"/>
              </a:rPr>
              <a:t>. </a:t>
            </a:r>
            <a:endParaRPr lang="en-US" sz="1100" dirty="0">
              <a:solidFill>
                <a:schemeClr val="tx1">
                  <a:lumMod val="65000"/>
                  <a:lumOff val="35000"/>
                </a:schemeClr>
              </a:solidFill>
              <a:latin typeface="Century Gothic" pitchFamily="34" charset="0"/>
            </a:endParaRPr>
          </a:p>
        </p:txBody>
      </p:sp>
      <p:grpSp>
        <p:nvGrpSpPr>
          <p:cNvPr id="14" name="Group 13"/>
          <p:cNvGrpSpPr/>
          <p:nvPr/>
        </p:nvGrpSpPr>
        <p:grpSpPr>
          <a:xfrm>
            <a:off x="493965" y="236510"/>
            <a:ext cx="8192835" cy="2215991"/>
            <a:chOff x="578577" y="3236855"/>
            <a:chExt cx="8192835" cy="2215991"/>
          </a:xfrm>
        </p:grpSpPr>
        <p:sp>
          <p:nvSpPr>
            <p:cNvPr id="15" name="TextBox 14"/>
            <p:cNvSpPr txBox="1"/>
            <p:nvPr/>
          </p:nvSpPr>
          <p:spPr>
            <a:xfrm>
              <a:off x="1608612" y="3250338"/>
              <a:ext cx="7162800" cy="400110"/>
            </a:xfrm>
            <a:prstGeom prst="rect">
              <a:avLst/>
            </a:prstGeom>
            <a:noFill/>
          </p:spPr>
          <p:txBody>
            <a:bodyPr wrap="square" rtlCol="0">
              <a:spAutoFit/>
            </a:bodyPr>
            <a:lstStyle/>
            <a:p>
              <a:pPr fontAlgn="base"/>
              <a:r>
                <a:rPr lang="en-US" sz="2000" b="1" dirty="0" smtClean="0">
                  <a:solidFill>
                    <a:schemeClr val="tx1">
                      <a:lumMod val="65000"/>
                      <a:lumOff val="35000"/>
                    </a:schemeClr>
                  </a:solidFill>
                  <a:latin typeface="Century Gothic" pitchFamily="34" charset="0"/>
                </a:rPr>
                <a:t>Do They Expect Too Much?</a:t>
              </a:r>
              <a:endParaRPr lang="en-US" sz="2000" dirty="0" smtClean="0">
                <a:solidFill>
                  <a:schemeClr val="tx1">
                    <a:lumMod val="65000"/>
                    <a:lumOff val="35000"/>
                  </a:schemeClr>
                </a:solidFill>
                <a:latin typeface="Century Gothic" pitchFamily="34" charset="0"/>
              </a:endParaRPr>
            </a:p>
          </p:txBody>
        </p:sp>
        <p:sp>
          <p:nvSpPr>
            <p:cNvPr id="16" name="TextBox 15"/>
            <p:cNvSpPr txBox="1"/>
            <p:nvPr/>
          </p:nvSpPr>
          <p:spPr>
            <a:xfrm>
              <a:off x="578577" y="3236855"/>
              <a:ext cx="381000" cy="2215991"/>
            </a:xfrm>
            <a:prstGeom prst="rect">
              <a:avLst/>
            </a:prstGeom>
            <a:noFill/>
          </p:spPr>
          <p:txBody>
            <a:bodyPr wrap="square" rtlCol="0">
              <a:spAutoFit/>
            </a:bodyPr>
            <a:lstStyle/>
            <a:p>
              <a:pPr algn="ctr"/>
              <a:r>
                <a:rPr lang="en-US" sz="13800" dirty="0">
                  <a:solidFill>
                    <a:srgbClr val="FFFF00"/>
                  </a:solidFill>
                  <a:latin typeface="Century Gothic" pitchFamily="34" charset="0"/>
                </a:rPr>
                <a:t>4</a:t>
              </a:r>
            </a:p>
          </p:txBody>
        </p:sp>
      </p:grpSp>
      <p:sp>
        <p:nvSpPr>
          <p:cNvPr id="17" name="Rectangle 16"/>
          <p:cNvSpPr/>
          <p:nvPr/>
        </p:nvSpPr>
        <p:spPr>
          <a:xfrm>
            <a:off x="1562100" y="650103"/>
            <a:ext cx="7048500" cy="1869743"/>
          </a:xfrm>
          <a:prstGeom prst="rect">
            <a:avLst/>
          </a:prstGeom>
        </p:spPr>
        <p:txBody>
          <a:bodyPr wrap="square">
            <a:spAutoFit/>
          </a:bodyPr>
          <a:lstStyle/>
          <a:p>
            <a:pPr fontAlgn="base">
              <a:lnSpc>
                <a:spcPct val="150000"/>
              </a:lnSpc>
            </a:pPr>
            <a:r>
              <a:rPr lang="en-US" sz="1100" dirty="0" smtClean="0">
                <a:solidFill>
                  <a:schemeClr val="tx1">
                    <a:lumMod val="65000"/>
                    <a:lumOff val="35000"/>
                  </a:schemeClr>
                </a:solidFill>
                <a:latin typeface="Century Gothic" pitchFamily="34" charset="0"/>
              </a:rPr>
              <a:t>Studies show that </a:t>
            </a:r>
            <a:r>
              <a:rPr lang="en-US" sz="1100" dirty="0">
                <a:solidFill>
                  <a:schemeClr val="tx1">
                    <a:lumMod val="65000"/>
                    <a:lumOff val="35000"/>
                  </a:schemeClr>
                </a:solidFill>
                <a:latin typeface="Century Gothic" pitchFamily="34" charset="0"/>
              </a:rPr>
              <a:t>young job seekers today are passionate about how their jobs affect the world. In fact, they value job fulfillment over monetary reward. What does that mean for employers? I would hope it could open the doors to two things. First, we have the ability to retain skilled and valuable millennial workers by creating environments where social impact is lauded. That will reduce employee turnover and save companies thousands of dollars each year in recruiting, hiring, and lost </a:t>
            </a:r>
            <a:r>
              <a:rPr lang="en-US" sz="1100" dirty="0" smtClean="0">
                <a:solidFill>
                  <a:schemeClr val="tx1">
                    <a:lumMod val="65000"/>
                    <a:lumOff val="35000"/>
                  </a:schemeClr>
                </a:solidFill>
                <a:latin typeface="Century Gothic" pitchFamily="34" charset="0"/>
              </a:rPr>
              <a:t>productivity. More </a:t>
            </a:r>
            <a:r>
              <a:rPr lang="en-US" sz="1100" dirty="0">
                <a:solidFill>
                  <a:schemeClr val="tx1">
                    <a:lumMod val="65000"/>
                    <a:lumOff val="35000"/>
                  </a:schemeClr>
                </a:solidFill>
                <a:latin typeface="Century Gothic" pitchFamily="34" charset="0"/>
              </a:rPr>
              <a:t>important, </a:t>
            </a:r>
            <a:r>
              <a:rPr lang="en-US" sz="1100" dirty="0" smtClean="0">
                <a:solidFill>
                  <a:schemeClr val="tx1">
                    <a:lumMod val="65000"/>
                    <a:lumOff val="35000"/>
                  </a:schemeClr>
                </a:solidFill>
                <a:latin typeface="Century Gothic" pitchFamily="34" charset="0"/>
              </a:rPr>
              <a:t>Millennials </a:t>
            </a:r>
            <a:r>
              <a:rPr lang="en-US" sz="1100" dirty="0">
                <a:solidFill>
                  <a:schemeClr val="tx1">
                    <a:lumMod val="65000"/>
                    <a:lumOff val="35000"/>
                  </a:schemeClr>
                </a:solidFill>
                <a:latin typeface="Century Gothic" pitchFamily="34" charset="0"/>
              </a:rPr>
              <a:t>are a driving force towards significant, scalable, and lasting social change that will benefit </a:t>
            </a:r>
            <a:r>
              <a:rPr lang="en-US" sz="1100" dirty="0" smtClean="0">
                <a:solidFill>
                  <a:schemeClr val="tx1">
                    <a:lumMod val="65000"/>
                    <a:lumOff val="35000"/>
                  </a:schemeClr>
                </a:solidFill>
                <a:latin typeface="Century Gothic" pitchFamily="34" charset="0"/>
              </a:rPr>
              <a:t>everyone.</a:t>
            </a:r>
            <a:endParaRPr lang="en-US" sz="1100" dirty="0">
              <a:solidFill>
                <a:schemeClr val="tx1">
                  <a:lumMod val="65000"/>
                  <a:lumOff val="35000"/>
                </a:schemeClr>
              </a:solidFill>
              <a:latin typeface="Century Gothic" pitchFamily="34" charset="0"/>
            </a:endParaRPr>
          </a:p>
        </p:txBody>
      </p:sp>
    </p:spTree>
    <p:extLst>
      <p:ext uri="{BB962C8B-B14F-4D97-AF65-F5344CB8AC3E}">
        <p14:creationId xmlns:p14="http://schemas.microsoft.com/office/powerpoint/2010/main" val="20373905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7680960" y="6324600"/>
            <a:ext cx="1463040" cy="369332"/>
          </a:xfrm>
          <a:prstGeom prst="rect">
            <a:avLst/>
          </a:prstGeom>
          <a:solidFill>
            <a:srgbClr val="FFC000"/>
          </a:solidFill>
        </p:spPr>
        <p:txBody>
          <a:bodyPr wrap="square" rtlCol="0">
            <a:spAutoFit/>
          </a:bodyPr>
          <a:lstStyle/>
          <a:p>
            <a:pPr algn="r"/>
            <a:r>
              <a:rPr lang="en-US" b="1" dirty="0">
                <a:solidFill>
                  <a:schemeClr val="bg1">
                    <a:lumMod val="50000"/>
                  </a:schemeClr>
                </a:solidFill>
                <a:latin typeface="Century Gothic" pitchFamily="34" charset="0"/>
              </a:rPr>
              <a:t>5</a:t>
            </a:r>
            <a:endParaRPr lang="en-US" b="1" dirty="0" smtClean="0">
              <a:solidFill>
                <a:schemeClr val="bg1">
                  <a:lumMod val="50000"/>
                </a:schemeClr>
              </a:solidFill>
              <a:latin typeface="Century Gothic" pitchFamily="34" charset="0"/>
            </a:endParaRPr>
          </a:p>
        </p:txBody>
      </p:sp>
      <p:sp>
        <p:nvSpPr>
          <p:cNvPr id="10" name="Rectangle 9"/>
          <p:cNvSpPr/>
          <p:nvPr/>
        </p:nvSpPr>
        <p:spPr>
          <a:xfrm>
            <a:off x="457200" y="1429464"/>
            <a:ext cx="8458200" cy="6463308"/>
          </a:xfrm>
          <a:prstGeom prst="rect">
            <a:avLst/>
          </a:prstGeom>
        </p:spPr>
        <p:txBody>
          <a:bodyPr wrap="square" numCol="2" spcCol="274320">
            <a:spAutoFit/>
          </a:bodyPr>
          <a:lstStyle/>
          <a:p>
            <a:pPr algn="just">
              <a:lnSpc>
                <a:spcPct val="150000"/>
              </a:lnSpc>
            </a:pPr>
            <a:endParaRPr lang="en-US" sz="1100" dirty="0" smtClean="0">
              <a:solidFill>
                <a:schemeClr val="tx1">
                  <a:lumMod val="65000"/>
                  <a:lumOff val="35000"/>
                </a:schemeClr>
              </a:solidFill>
              <a:latin typeface="Century Gothic" pitchFamily="34" charset="0"/>
            </a:endParaRPr>
          </a:p>
          <a:p>
            <a:pPr algn="just">
              <a:lnSpc>
                <a:spcPct val="150000"/>
              </a:lnSpc>
            </a:pPr>
            <a:r>
              <a:rPr lang="en-US" sz="1100" dirty="0" smtClean="0">
                <a:solidFill>
                  <a:schemeClr val="tx1">
                    <a:lumMod val="65000"/>
                    <a:lumOff val="35000"/>
                  </a:schemeClr>
                </a:solidFill>
                <a:latin typeface="Century Gothic" pitchFamily="34" charset="0"/>
              </a:rPr>
              <a:t>Millennials have great expectations entering the workforce this year, but it's not just about meeting those expectations when it comes to winning top recruits; how you get your company in front of job seekers is just as important. Even though you may feel your company can satisfy much of what potential hires are looking for, how graduates conduct their job search will affect whether or not you show up on their radar</a:t>
            </a:r>
            <a:r>
              <a:rPr lang="en-US" sz="1100" cap="all" dirty="0" smtClean="0">
                <a:solidFill>
                  <a:schemeClr val="tx1">
                    <a:lumMod val="65000"/>
                    <a:lumOff val="35000"/>
                  </a:schemeClr>
                </a:solidFill>
                <a:latin typeface="Century Gothic" pitchFamily="34" charset="0"/>
              </a:rPr>
              <a:t>.</a:t>
            </a:r>
            <a:r>
              <a:rPr lang="en-US" sz="1100" dirty="0" smtClean="0">
                <a:solidFill>
                  <a:schemeClr val="tx1">
                    <a:lumMod val="65000"/>
                    <a:lumOff val="35000"/>
                  </a:schemeClr>
                </a:solidFill>
                <a:latin typeface="Century Gothic" pitchFamily="34" charset="0"/>
              </a:rPr>
              <a:t> A recent article by Fast Company provides some handy guidelines. </a:t>
            </a:r>
          </a:p>
          <a:p>
            <a:pPr algn="just">
              <a:lnSpc>
                <a:spcPct val="150000"/>
              </a:lnSpc>
            </a:pPr>
            <a:endParaRPr lang="en-US" sz="1100" dirty="0" smtClean="0">
              <a:solidFill>
                <a:schemeClr val="tx1">
                  <a:lumMod val="65000"/>
                  <a:lumOff val="35000"/>
                </a:schemeClr>
              </a:solidFill>
              <a:latin typeface="Century Gothic" pitchFamily="34" charset="0"/>
            </a:endParaRPr>
          </a:p>
          <a:p>
            <a:pPr algn="just">
              <a:lnSpc>
                <a:spcPct val="150000"/>
              </a:lnSpc>
            </a:pPr>
            <a:r>
              <a:rPr lang="en-US" sz="1200" b="1" cap="all" dirty="0">
                <a:solidFill>
                  <a:schemeClr val="tx1">
                    <a:lumMod val="65000"/>
                    <a:lumOff val="35000"/>
                  </a:schemeClr>
                </a:solidFill>
                <a:latin typeface="Century Gothic" pitchFamily="34" charset="0"/>
              </a:rPr>
              <a:t>MAKING A GOOD FIRST IMPRESSION</a:t>
            </a:r>
          </a:p>
          <a:p>
            <a:pPr algn="just">
              <a:lnSpc>
                <a:spcPct val="150000"/>
              </a:lnSpc>
            </a:pPr>
            <a:r>
              <a:rPr lang="en-US" sz="1100" dirty="0">
                <a:solidFill>
                  <a:schemeClr val="tx1">
                    <a:lumMod val="65000"/>
                    <a:lumOff val="35000"/>
                  </a:schemeClr>
                </a:solidFill>
                <a:latin typeface="Century Gothic" pitchFamily="34" charset="0"/>
              </a:rPr>
              <a:t>With company review sites like glassdoor.com, brand presence </a:t>
            </a:r>
            <a:r>
              <a:rPr lang="en-US" sz="1100" dirty="0" smtClean="0">
                <a:solidFill>
                  <a:schemeClr val="tx1">
                    <a:lumMod val="65000"/>
                    <a:lumOff val="35000"/>
                  </a:schemeClr>
                </a:solidFill>
                <a:latin typeface="Century Gothic" pitchFamily="34" charset="0"/>
              </a:rPr>
              <a:t>on social media sites like </a:t>
            </a:r>
            <a:r>
              <a:rPr lang="en-US" sz="1100" dirty="0">
                <a:solidFill>
                  <a:schemeClr val="tx1">
                    <a:lumMod val="65000"/>
                    <a:lumOff val="35000"/>
                  </a:schemeClr>
                </a:solidFill>
                <a:latin typeface="Century Gothic" pitchFamily="34" charset="0"/>
              </a:rPr>
              <a:t>Facebook and Twitter, and </a:t>
            </a:r>
            <a:r>
              <a:rPr lang="en-US" sz="1100" dirty="0" smtClean="0">
                <a:solidFill>
                  <a:schemeClr val="tx1">
                    <a:lumMod val="65000"/>
                    <a:lumOff val="35000"/>
                  </a:schemeClr>
                </a:solidFill>
                <a:latin typeface="Century Gothic" pitchFamily="34" charset="0"/>
              </a:rPr>
              <a:t>LinkedIn</a:t>
            </a:r>
            <a:r>
              <a:rPr lang="en-US" sz="1100" dirty="0">
                <a:solidFill>
                  <a:schemeClr val="tx1">
                    <a:lumMod val="65000"/>
                    <a:lumOff val="35000"/>
                  </a:schemeClr>
                </a:solidFill>
                <a:latin typeface="Century Gothic" pitchFamily="34" charset="0"/>
              </a:rPr>
              <a:t> company pages, there is an inordinate amount of information available to savvy job seekers looking for their ideal company. With this data at their disposal, it’s so easy for potential hires to head straight to the source and apply directly through a company’s </a:t>
            </a:r>
            <a:endParaRPr lang="en-US" sz="1100" dirty="0" smtClean="0">
              <a:solidFill>
                <a:schemeClr val="tx1">
                  <a:lumMod val="65000"/>
                  <a:lumOff val="35000"/>
                </a:schemeClr>
              </a:solidFill>
              <a:latin typeface="Century Gothic" pitchFamily="34" charset="0"/>
            </a:endParaRPr>
          </a:p>
          <a:p>
            <a:pPr algn="just">
              <a:lnSpc>
                <a:spcPct val="150000"/>
              </a:lnSpc>
            </a:pPr>
            <a:endParaRPr lang="en-US" sz="1100" dirty="0">
              <a:solidFill>
                <a:schemeClr val="tx1">
                  <a:lumMod val="65000"/>
                  <a:lumOff val="35000"/>
                </a:schemeClr>
              </a:solidFill>
              <a:latin typeface="Century Gothic" pitchFamily="34" charset="0"/>
            </a:endParaRPr>
          </a:p>
          <a:p>
            <a:pPr algn="just">
              <a:lnSpc>
                <a:spcPct val="150000"/>
              </a:lnSpc>
            </a:pPr>
            <a:endParaRPr lang="en-US" sz="1100" dirty="0" smtClean="0">
              <a:solidFill>
                <a:schemeClr val="tx1">
                  <a:lumMod val="65000"/>
                  <a:lumOff val="35000"/>
                </a:schemeClr>
              </a:solidFill>
              <a:latin typeface="Century Gothic" pitchFamily="34" charset="0"/>
            </a:endParaRPr>
          </a:p>
          <a:p>
            <a:pPr algn="just">
              <a:lnSpc>
                <a:spcPct val="150000"/>
              </a:lnSpc>
            </a:pPr>
            <a:endParaRPr lang="en-US" sz="1100" dirty="0">
              <a:solidFill>
                <a:schemeClr val="tx1">
                  <a:lumMod val="65000"/>
                  <a:lumOff val="35000"/>
                </a:schemeClr>
              </a:solidFill>
              <a:latin typeface="Century Gothic" pitchFamily="34" charset="0"/>
            </a:endParaRPr>
          </a:p>
          <a:p>
            <a:pPr algn="just">
              <a:lnSpc>
                <a:spcPct val="150000"/>
              </a:lnSpc>
            </a:pPr>
            <a:endParaRPr lang="en-US" sz="1100" dirty="0" smtClean="0">
              <a:solidFill>
                <a:schemeClr val="tx1">
                  <a:lumMod val="65000"/>
                  <a:lumOff val="35000"/>
                </a:schemeClr>
              </a:solidFill>
              <a:latin typeface="Century Gothic" pitchFamily="34" charset="0"/>
            </a:endParaRPr>
          </a:p>
          <a:p>
            <a:pPr algn="just">
              <a:lnSpc>
                <a:spcPct val="150000"/>
              </a:lnSpc>
            </a:pPr>
            <a:endParaRPr lang="en-US" sz="1100" dirty="0" smtClean="0">
              <a:solidFill>
                <a:schemeClr val="tx1">
                  <a:lumMod val="65000"/>
                  <a:lumOff val="35000"/>
                </a:schemeClr>
              </a:solidFill>
              <a:latin typeface="Century Gothic" pitchFamily="34" charset="0"/>
            </a:endParaRPr>
          </a:p>
          <a:p>
            <a:pPr algn="just">
              <a:lnSpc>
                <a:spcPct val="150000"/>
              </a:lnSpc>
            </a:pPr>
            <a:endParaRPr lang="en-US" sz="1100" dirty="0">
              <a:solidFill>
                <a:schemeClr val="tx1">
                  <a:lumMod val="65000"/>
                  <a:lumOff val="35000"/>
                </a:schemeClr>
              </a:solidFill>
              <a:latin typeface="Century Gothic" pitchFamily="34" charset="0"/>
            </a:endParaRPr>
          </a:p>
          <a:p>
            <a:pPr algn="just">
              <a:lnSpc>
                <a:spcPct val="150000"/>
              </a:lnSpc>
            </a:pPr>
            <a:endParaRPr lang="en-US" sz="1100" dirty="0" smtClean="0">
              <a:solidFill>
                <a:schemeClr val="tx1">
                  <a:lumMod val="65000"/>
                  <a:lumOff val="35000"/>
                </a:schemeClr>
              </a:solidFill>
              <a:latin typeface="Century Gothic" pitchFamily="34" charset="0"/>
            </a:endParaRPr>
          </a:p>
          <a:p>
            <a:pPr algn="just">
              <a:lnSpc>
                <a:spcPct val="150000"/>
              </a:lnSpc>
            </a:pPr>
            <a:r>
              <a:rPr lang="en-US" sz="1100" dirty="0" smtClean="0">
                <a:solidFill>
                  <a:schemeClr val="tx1">
                    <a:lumMod val="65000"/>
                    <a:lumOff val="35000"/>
                  </a:schemeClr>
                </a:solidFill>
                <a:latin typeface="Century Gothic" pitchFamily="34" charset="0"/>
              </a:rPr>
              <a:t>career </a:t>
            </a:r>
            <a:r>
              <a:rPr lang="en-US" sz="1100" dirty="0">
                <a:solidFill>
                  <a:schemeClr val="tx1">
                    <a:lumMod val="65000"/>
                    <a:lumOff val="35000"/>
                  </a:schemeClr>
                </a:solidFill>
                <a:latin typeface="Century Gothic" pitchFamily="34" charset="0"/>
              </a:rPr>
              <a:t>page</a:t>
            </a:r>
            <a:r>
              <a:rPr lang="en-US" sz="1100" dirty="0" smtClean="0">
                <a:solidFill>
                  <a:schemeClr val="tx1">
                    <a:lumMod val="65000"/>
                    <a:lumOff val="35000"/>
                  </a:schemeClr>
                </a:solidFill>
                <a:latin typeface="Century Gothic" pitchFamily="34" charset="0"/>
              </a:rPr>
              <a:t>.</a:t>
            </a:r>
          </a:p>
          <a:p>
            <a:pPr algn="just">
              <a:lnSpc>
                <a:spcPct val="150000"/>
              </a:lnSpc>
            </a:pPr>
            <a:r>
              <a:rPr lang="en-US" sz="1100" dirty="0" smtClean="0">
                <a:solidFill>
                  <a:schemeClr val="tx1">
                    <a:lumMod val="65000"/>
                    <a:lumOff val="35000"/>
                  </a:schemeClr>
                </a:solidFill>
                <a:latin typeface="Century Gothic" pitchFamily="34" charset="0"/>
              </a:rPr>
              <a:t>This </a:t>
            </a:r>
            <a:r>
              <a:rPr lang="en-US" sz="1100" dirty="0">
                <a:solidFill>
                  <a:schemeClr val="tx1">
                    <a:lumMod val="65000"/>
                    <a:lumOff val="35000"/>
                  </a:schemeClr>
                </a:solidFill>
                <a:latin typeface="Century Gothic" pitchFamily="34" charset="0"/>
              </a:rPr>
              <a:t>is why it’s so important to have a strong employer brand: if job seekers don’t know who you are, they’re not going to come looking for you. And if they have heard about you, and not in the good way, then consider this an opportunity to address the negativity and build a better social reputation</a:t>
            </a:r>
            <a:r>
              <a:rPr lang="en-US" sz="1100" dirty="0" smtClean="0">
                <a:solidFill>
                  <a:schemeClr val="tx1">
                    <a:lumMod val="65000"/>
                    <a:lumOff val="35000"/>
                  </a:schemeClr>
                </a:solidFill>
                <a:latin typeface="Century Gothic" pitchFamily="34" charset="0"/>
              </a:rPr>
              <a:t>.</a:t>
            </a:r>
          </a:p>
          <a:p>
            <a:pPr algn="just">
              <a:lnSpc>
                <a:spcPct val="150000"/>
              </a:lnSpc>
            </a:pPr>
            <a:endParaRPr lang="en-US" sz="1100" b="1" cap="all" dirty="0" smtClean="0">
              <a:solidFill>
                <a:schemeClr val="tx1">
                  <a:lumMod val="65000"/>
                  <a:lumOff val="35000"/>
                </a:schemeClr>
              </a:solidFill>
              <a:latin typeface="Century Gothic" pitchFamily="34" charset="0"/>
            </a:endParaRPr>
          </a:p>
          <a:p>
            <a:pPr algn="just">
              <a:lnSpc>
                <a:spcPct val="150000"/>
              </a:lnSpc>
            </a:pPr>
            <a:r>
              <a:rPr lang="en-US" sz="1200" b="1" cap="all" dirty="0" smtClean="0">
                <a:solidFill>
                  <a:schemeClr val="tx1">
                    <a:lumMod val="65000"/>
                    <a:lumOff val="35000"/>
                  </a:schemeClr>
                </a:solidFill>
                <a:latin typeface="Century Gothic" pitchFamily="34" charset="0"/>
              </a:rPr>
              <a:t>MILLENIALS </a:t>
            </a:r>
            <a:r>
              <a:rPr lang="en-US" sz="1200" b="1" cap="all" dirty="0">
                <a:solidFill>
                  <a:schemeClr val="tx1">
                    <a:lumMod val="65000"/>
                    <a:lumOff val="35000"/>
                  </a:schemeClr>
                </a:solidFill>
                <a:latin typeface="Century Gothic" pitchFamily="34" charset="0"/>
              </a:rPr>
              <a:t>AREN’T AS TECH-OBSESSED AS YOU MIGHT THINK</a:t>
            </a:r>
          </a:p>
          <a:p>
            <a:pPr algn="just">
              <a:lnSpc>
                <a:spcPct val="150000"/>
              </a:lnSpc>
            </a:pPr>
            <a:r>
              <a:rPr lang="en-US" sz="1100" dirty="0">
                <a:solidFill>
                  <a:schemeClr val="tx1">
                    <a:lumMod val="65000"/>
                    <a:lumOff val="35000"/>
                  </a:schemeClr>
                </a:solidFill>
                <a:latin typeface="Century Gothic" pitchFamily="34" charset="0"/>
                <a:cs typeface="Calibri" pitchFamily="34" charset="0"/>
              </a:rPr>
              <a:t>Sure, </a:t>
            </a:r>
            <a:r>
              <a:rPr lang="en-US" sz="1100" dirty="0" smtClean="0">
                <a:solidFill>
                  <a:schemeClr val="tx1">
                    <a:lumMod val="65000"/>
                    <a:lumOff val="35000"/>
                  </a:schemeClr>
                </a:solidFill>
                <a:latin typeface="Century Gothic" pitchFamily="34" charset="0"/>
                <a:cs typeface="Calibri" pitchFamily="34" charset="0"/>
              </a:rPr>
              <a:t>Millennials </a:t>
            </a:r>
            <a:r>
              <a:rPr lang="en-US" sz="1100" dirty="0">
                <a:solidFill>
                  <a:schemeClr val="tx1">
                    <a:lumMod val="65000"/>
                    <a:lumOff val="35000"/>
                  </a:schemeClr>
                </a:solidFill>
                <a:latin typeface="Century Gothic" pitchFamily="34" charset="0"/>
                <a:cs typeface="Calibri" pitchFamily="34" charset="0"/>
              </a:rPr>
              <a:t>have a reputation for having grown up in a hyperconnective era, but the value of making personal connections isn’t lost on the class of 2014.</a:t>
            </a:r>
          </a:p>
          <a:p>
            <a:pPr algn="just">
              <a:lnSpc>
                <a:spcPct val="150000"/>
              </a:lnSpc>
            </a:pPr>
            <a:r>
              <a:rPr lang="en-US" sz="1100" dirty="0" smtClean="0">
                <a:solidFill>
                  <a:schemeClr val="tx1">
                    <a:lumMod val="65000"/>
                    <a:lumOff val="35000"/>
                  </a:schemeClr>
                </a:solidFill>
                <a:latin typeface="Century Gothic" pitchFamily="34" charset="0"/>
                <a:cs typeface="Calibri" pitchFamily="34" charset="0"/>
              </a:rPr>
              <a:t>Networking </a:t>
            </a:r>
            <a:r>
              <a:rPr lang="en-US" sz="1100" dirty="0">
                <a:solidFill>
                  <a:schemeClr val="tx1">
                    <a:lumMod val="65000"/>
                    <a:lumOff val="35000"/>
                  </a:schemeClr>
                </a:solidFill>
                <a:latin typeface="Century Gothic" pitchFamily="34" charset="0"/>
                <a:cs typeface="Calibri" pitchFamily="34" charset="0"/>
              </a:rPr>
              <a:t>events, campus career services, and friends’ connections fill the No. 2, 3, and 4 slots on how </a:t>
            </a:r>
            <a:r>
              <a:rPr lang="en-US" sz="1100" dirty="0" smtClean="0">
                <a:solidFill>
                  <a:schemeClr val="tx1">
                    <a:lumMod val="65000"/>
                    <a:lumOff val="35000"/>
                  </a:schemeClr>
                </a:solidFill>
                <a:latin typeface="Century Gothic" pitchFamily="34" charset="0"/>
                <a:cs typeface="Calibri" pitchFamily="34" charset="0"/>
              </a:rPr>
              <a:t>Millennials </a:t>
            </a:r>
            <a:r>
              <a:rPr lang="en-US" sz="1100" dirty="0">
                <a:solidFill>
                  <a:schemeClr val="tx1">
                    <a:lumMod val="65000"/>
                    <a:lumOff val="35000"/>
                  </a:schemeClr>
                </a:solidFill>
                <a:latin typeface="Century Gothic" pitchFamily="34" charset="0"/>
                <a:cs typeface="Calibri" pitchFamily="34" charset="0"/>
              </a:rPr>
              <a:t>plan to find jobs</a:t>
            </a:r>
            <a:r>
              <a:rPr lang="en-US" sz="1100" dirty="0" smtClean="0">
                <a:solidFill>
                  <a:schemeClr val="tx1">
                    <a:lumMod val="65000"/>
                    <a:lumOff val="35000"/>
                  </a:schemeClr>
                </a:solidFill>
                <a:latin typeface="Century Gothic" pitchFamily="34" charset="0"/>
                <a:cs typeface="Calibri" pitchFamily="34" charset="0"/>
              </a:rPr>
              <a:t>.</a:t>
            </a:r>
          </a:p>
          <a:p>
            <a:pPr algn="just">
              <a:lnSpc>
                <a:spcPct val="150000"/>
              </a:lnSpc>
            </a:pPr>
            <a:r>
              <a:rPr lang="en-US" sz="1100" dirty="0">
                <a:solidFill>
                  <a:schemeClr val="tx1">
                    <a:lumMod val="65000"/>
                    <a:lumOff val="35000"/>
                  </a:schemeClr>
                </a:solidFill>
                <a:latin typeface="Century Gothic" pitchFamily="34" charset="0"/>
              </a:rPr>
              <a:t>Companies like Google and Facebook use this preference to their advantage and host </a:t>
            </a:r>
            <a:r>
              <a:rPr lang="en-US" sz="1100" dirty="0" err="1">
                <a:solidFill>
                  <a:schemeClr val="tx1">
                    <a:lumMod val="65000"/>
                    <a:lumOff val="35000"/>
                  </a:schemeClr>
                </a:solidFill>
                <a:latin typeface="Century Gothic" pitchFamily="34" charset="0"/>
              </a:rPr>
              <a:t>hackathons</a:t>
            </a:r>
            <a:r>
              <a:rPr lang="en-US" sz="1100" dirty="0">
                <a:solidFill>
                  <a:schemeClr val="tx1">
                    <a:lumMod val="65000"/>
                    <a:lumOff val="35000"/>
                  </a:schemeClr>
                </a:solidFill>
                <a:latin typeface="Century Gothic" pitchFamily="34" charset="0"/>
              </a:rPr>
              <a:t> at</a:t>
            </a:r>
            <a:endParaRPr lang="en-US" sz="1100" dirty="0">
              <a:solidFill>
                <a:schemeClr val="tx1">
                  <a:lumMod val="65000"/>
                  <a:lumOff val="35000"/>
                </a:schemeClr>
              </a:solidFill>
              <a:latin typeface="Century Gothic" pitchFamily="34" charset="0"/>
              <a:cs typeface="Calibri" pitchFamily="34" charset="0"/>
            </a:endParaRPr>
          </a:p>
        </p:txBody>
      </p:sp>
      <p:sp>
        <p:nvSpPr>
          <p:cNvPr id="11" name="Rectangle 10"/>
          <p:cNvSpPr/>
          <p:nvPr/>
        </p:nvSpPr>
        <p:spPr>
          <a:xfrm>
            <a:off x="304800" y="0"/>
            <a:ext cx="8534400" cy="1447800"/>
          </a:xfrm>
          <a:prstGeom prst="rect">
            <a:avLst/>
          </a:prstGeom>
          <a:solidFill>
            <a:srgbClr val="FFC000">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3600" b="1" dirty="0">
              <a:solidFill>
                <a:schemeClr val="tx1"/>
              </a:solidFill>
              <a:latin typeface="Century Gothic" pitchFamily="34" charset="0"/>
            </a:endParaRPr>
          </a:p>
        </p:txBody>
      </p:sp>
      <p:sp>
        <p:nvSpPr>
          <p:cNvPr id="12" name="TextBox 11"/>
          <p:cNvSpPr txBox="1"/>
          <p:nvPr/>
        </p:nvSpPr>
        <p:spPr>
          <a:xfrm>
            <a:off x="1905000" y="76200"/>
            <a:ext cx="6858000" cy="1638910"/>
          </a:xfrm>
          <a:prstGeom prst="rect">
            <a:avLst/>
          </a:prstGeom>
          <a:noFill/>
        </p:spPr>
        <p:txBody>
          <a:bodyPr wrap="square" rtlCol="0">
            <a:spAutoFit/>
          </a:bodyPr>
          <a:lstStyle/>
          <a:p>
            <a:pPr algn="r"/>
            <a:r>
              <a:rPr lang="en-US" sz="1050" b="1" dirty="0" smtClean="0">
                <a:latin typeface="Century Gothic" pitchFamily="34" charset="0"/>
              </a:rPr>
              <a:t>Contributor: Rachel Gillett</a:t>
            </a:r>
            <a:endParaRPr lang="en-US" sz="2800" b="1" dirty="0" smtClean="0">
              <a:latin typeface="Century Gothic" pitchFamily="34" charset="0"/>
            </a:endParaRPr>
          </a:p>
          <a:p>
            <a:pPr algn="r"/>
            <a:r>
              <a:rPr lang="en-US" sz="3600" b="1" dirty="0" smtClean="0">
                <a:latin typeface="Century Gothic" pitchFamily="34" charset="0"/>
              </a:rPr>
              <a:t>How the Class of 2014 </a:t>
            </a:r>
          </a:p>
          <a:p>
            <a:pPr algn="r"/>
            <a:r>
              <a:rPr lang="en-US" sz="3600" b="1" dirty="0" smtClean="0">
                <a:latin typeface="Century Gothic" pitchFamily="34" charset="0"/>
              </a:rPr>
              <a:t>Will Find Jobs*</a:t>
            </a:r>
          </a:p>
          <a:p>
            <a:endParaRPr lang="en-US" dirty="0">
              <a:latin typeface="Century Gothic" pitchFamily="34" charset="0"/>
            </a:endParaRPr>
          </a:p>
        </p:txBody>
      </p:sp>
      <p:sp>
        <p:nvSpPr>
          <p:cNvPr id="13" name="TextBox 12"/>
          <p:cNvSpPr txBox="1"/>
          <p:nvPr/>
        </p:nvSpPr>
        <p:spPr>
          <a:xfrm>
            <a:off x="7680960" y="6324600"/>
            <a:ext cx="1463040" cy="369332"/>
          </a:xfrm>
          <a:prstGeom prst="rect">
            <a:avLst/>
          </a:prstGeom>
          <a:solidFill>
            <a:srgbClr val="FFC000"/>
          </a:solidFill>
        </p:spPr>
        <p:txBody>
          <a:bodyPr wrap="square" rtlCol="0">
            <a:spAutoFit/>
          </a:bodyPr>
          <a:lstStyle/>
          <a:p>
            <a:pPr algn="r"/>
            <a:r>
              <a:rPr lang="en-US" b="1" dirty="0">
                <a:solidFill>
                  <a:schemeClr val="bg1">
                    <a:lumMod val="50000"/>
                  </a:schemeClr>
                </a:solidFill>
                <a:latin typeface="Century Gothic" pitchFamily="34" charset="0"/>
              </a:rPr>
              <a:t>5</a:t>
            </a:r>
            <a:endParaRPr lang="en-US" b="1" dirty="0" smtClean="0">
              <a:solidFill>
                <a:schemeClr val="bg1">
                  <a:lumMod val="50000"/>
                </a:schemeClr>
              </a:solidFill>
              <a:latin typeface="Century Gothic" pitchFamily="34" charset="0"/>
            </a:endParaRPr>
          </a:p>
        </p:txBody>
      </p:sp>
      <p:sp>
        <p:nvSpPr>
          <p:cNvPr id="14" name="TextBox 13"/>
          <p:cNvSpPr txBox="1"/>
          <p:nvPr/>
        </p:nvSpPr>
        <p:spPr>
          <a:xfrm>
            <a:off x="958724" y="6496271"/>
            <a:ext cx="6934200" cy="338554"/>
          </a:xfrm>
          <a:prstGeom prst="rect">
            <a:avLst/>
          </a:prstGeom>
          <a:noFill/>
        </p:spPr>
        <p:txBody>
          <a:bodyPr wrap="square" rtlCol="0">
            <a:spAutoFit/>
          </a:bodyPr>
          <a:lstStyle/>
          <a:p>
            <a:r>
              <a:rPr lang="en-US" sz="800" dirty="0" smtClean="0">
                <a:latin typeface="Century Gothic" pitchFamily="34" charset="0"/>
                <a:cs typeface="Arial" pitchFamily="34" charset="0"/>
              </a:rPr>
              <a:t>* This article has been extracted </a:t>
            </a:r>
            <a:r>
              <a:rPr lang="en-US" sz="800" dirty="0">
                <a:latin typeface="Century Gothic" pitchFamily="34" charset="0"/>
                <a:cs typeface="Arial" pitchFamily="34" charset="0"/>
              </a:rPr>
              <a:t>from </a:t>
            </a:r>
            <a:r>
              <a:rPr lang="en-US" sz="800" dirty="0" smtClean="0">
                <a:latin typeface="Century Gothic" pitchFamily="34" charset="0"/>
                <a:cs typeface="Arial" pitchFamily="34" charset="0"/>
              </a:rPr>
              <a:t>:</a:t>
            </a:r>
          </a:p>
          <a:p>
            <a:r>
              <a:rPr lang="en-US" sz="800" dirty="0" smtClean="0">
                <a:latin typeface="Century Gothic" pitchFamily="34" charset="0"/>
                <a:cs typeface="Arial" pitchFamily="34" charset="0"/>
              </a:rPr>
              <a:t>http</a:t>
            </a:r>
            <a:r>
              <a:rPr lang="en-US" sz="800" dirty="0">
                <a:latin typeface="Century Gothic" pitchFamily="34" charset="0"/>
                <a:cs typeface="Arial" pitchFamily="34" charset="0"/>
              </a:rPr>
              <a:t>://www.fastcompany.com/3031513/the-future-of-work/where-the-class-of-2014-is-turning-for-jobs</a:t>
            </a: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0116" y="0"/>
            <a:ext cx="2280684" cy="1447800"/>
          </a:xfrm>
          <a:prstGeom prst="rect">
            <a:avLst/>
          </a:prstGeom>
        </p:spPr>
      </p:pic>
    </p:spTree>
    <p:extLst>
      <p:ext uri="{BB962C8B-B14F-4D97-AF65-F5344CB8AC3E}">
        <p14:creationId xmlns:p14="http://schemas.microsoft.com/office/powerpoint/2010/main" val="418911962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print">
            <a:extLst>
              <a:ext uri="{28A0092B-C50C-407E-A947-70E740481C1C}">
                <a14:useLocalDpi xmlns:a14="http://schemas.microsoft.com/office/drawing/2010/main" val="0"/>
              </a:ext>
            </a:extLst>
          </a:blip>
          <a:srcRect l="1395" t="19060" r="3372" b="15723"/>
          <a:stretch/>
        </p:blipFill>
        <p:spPr>
          <a:xfrm>
            <a:off x="0" y="0"/>
            <a:ext cx="9144000" cy="6857999"/>
          </a:xfrm>
          <a:prstGeom prst="rect">
            <a:avLst/>
          </a:prstGeom>
        </p:spPr>
      </p:pic>
      <p:sp>
        <p:nvSpPr>
          <p:cNvPr id="3" name="TextBox 2"/>
          <p:cNvSpPr txBox="1"/>
          <p:nvPr/>
        </p:nvSpPr>
        <p:spPr>
          <a:xfrm>
            <a:off x="228600" y="381000"/>
            <a:ext cx="8534400" cy="7963719"/>
          </a:xfrm>
          <a:prstGeom prst="rect">
            <a:avLst/>
          </a:prstGeom>
          <a:noFill/>
        </p:spPr>
        <p:txBody>
          <a:bodyPr wrap="square" numCol="2" spcCol="274320" rtlCol="0">
            <a:spAutoFit/>
          </a:bodyPr>
          <a:lstStyle/>
          <a:p>
            <a:pPr algn="just">
              <a:lnSpc>
                <a:spcPct val="150000"/>
              </a:lnSpc>
            </a:pPr>
            <a:endParaRPr lang="en-US" sz="1100" dirty="0" smtClean="0">
              <a:solidFill>
                <a:schemeClr val="tx1">
                  <a:lumMod val="65000"/>
                  <a:lumOff val="35000"/>
                </a:schemeClr>
              </a:solidFill>
              <a:latin typeface="Century Gothic" pitchFamily="34" charset="0"/>
            </a:endParaRPr>
          </a:p>
          <a:p>
            <a:pPr algn="just">
              <a:lnSpc>
                <a:spcPct val="150000"/>
              </a:lnSpc>
            </a:pPr>
            <a:endParaRPr lang="en-US" sz="1100" dirty="0">
              <a:solidFill>
                <a:schemeClr val="tx1">
                  <a:lumMod val="65000"/>
                  <a:lumOff val="35000"/>
                </a:schemeClr>
              </a:solidFill>
              <a:latin typeface="Century Gothic" pitchFamily="34" charset="0"/>
            </a:endParaRPr>
          </a:p>
          <a:p>
            <a:pPr algn="just">
              <a:lnSpc>
                <a:spcPct val="150000"/>
              </a:lnSpc>
            </a:pPr>
            <a:endParaRPr lang="en-US" sz="1100" dirty="0" smtClean="0">
              <a:solidFill>
                <a:schemeClr val="tx1">
                  <a:lumMod val="65000"/>
                  <a:lumOff val="35000"/>
                </a:schemeClr>
              </a:solidFill>
              <a:latin typeface="Century Gothic" pitchFamily="34" charset="0"/>
            </a:endParaRPr>
          </a:p>
          <a:p>
            <a:pPr algn="just">
              <a:lnSpc>
                <a:spcPct val="150000"/>
              </a:lnSpc>
            </a:pPr>
            <a:endParaRPr lang="en-US" sz="1100" dirty="0">
              <a:solidFill>
                <a:schemeClr val="tx1">
                  <a:lumMod val="65000"/>
                  <a:lumOff val="35000"/>
                </a:schemeClr>
              </a:solidFill>
              <a:latin typeface="Century Gothic" pitchFamily="34" charset="0"/>
            </a:endParaRPr>
          </a:p>
          <a:p>
            <a:pPr algn="just">
              <a:lnSpc>
                <a:spcPct val="150000"/>
              </a:lnSpc>
            </a:pPr>
            <a:endParaRPr lang="en-US" sz="1100" dirty="0" smtClean="0">
              <a:solidFill>
                <a:schemeClr val="tx1">
                  <a:lumMod val="65000"/>
                  <a:lumOff val="35000"/>
                </a:schemeClr>
              </a:solidFill>
              <a:latin typeface="Century Gothic" pitchFamily="34" charset="0"/>
            </a:endParaRPr>
          </a:p>
          <a:p>
            <a:pPr algn="just">
              <a:lnSpc>
                <a:spcPct val="150000"/>
              </a:lnSpc>
            </a:pPr>
            <a:endParaRPr lang="en-US" sz="1100" dirty="0">
              <a:solidFill>
                <a:schemeClr val="tx1">
                  <a:lumMod val="65000"/>
                  <a:lumOff val="35000"/>
                </a:schemeClr>
              </a:solidFill>
              <a:latin typeface="Century Gothic" pitchFamily="34" charset="0"/>
            </a:endParaRPr>
          </a:p>
          <a:p>
            <a:pPr algn="just">
              <a:lnSpc>
                <a:spcPct val="150000"/>
              </a:lnSpc>
            </a:pPr>
            <a:endParaRPr lang="en-US" sz="1100" dirty="0" smtClean="0">
              <a:solidFill>
                <a:schemeClr val="tx1">
                  <a:lumMod val="65000"/>
                  <a:lumOff val="35000"/>
                </a:schemeClr>
              </a:solidFill>
              <a:latin typeface="Century Gothic" pitchFamily="34" charset="0"/>
            </a:endParaRPr>
          </a:p>
          <a:p>
            <a:pPr algn="just">
              <a:lnSpc>
                <a:spcPct val="150000"/>
              </a:lnSpc>
            </a:pPr>
            <a:endParaRPr lang="en-US" sz="1100" dirty="0" smtClean="0">
              <a:solidFill>
                <a:schemeClr val="tx1">
                  <a:lumMod val="65000"/>
                  <a:lumOff val="35000"/>
                </a:schemeClr>
              </a:solidFill>
              <a:latin typeface="Century Gothic" pitchFamily="34" charset="0"/>
            </a:endParaRPr>
          </a:p>
          <a:p>
            <a:pPr algn="just">
              <a:lnSpc>
                <a:spcPct val="150000"/>
              </a:lnSpc>
            </a:pPr>
            <a:endParaRPr lang="en-US" sz="1100" dirty="0" smtClean="0">
              <a:solidFill>
                <a:schemeClr val="tx1">
                  <a:lumMod val="65000"/>
                  <a:lumOff val="35000"/>
                </a:schemeClr>
              </a:solidFill>
              <a:latin typeface="Century Gothic" pitchFamily="34" charset="0"/>
            </a:endParaRPr>
          </a:p>
          <a:p>
            <a:pPr algn="just">
              <a:lnSpc>
                <a:spcPct val="150000"/>
              </a:lnSpc>
            </a:pPr>
            <a:r>
              <a:rPr lang="en-US" sz="1100" dirty="0" smtClean="0">
                <a:solidFill>
                  <a:schemeClr val="tx1">
                    <a:lumMod val="65000"/>
                    <a:lumOff val="35000"/>
                  </a:schemeClr>
                </a:solidFill>
                <a:latin typeface="Century Gothic" pitchFamily="34" charset="0"/>
              </a:rPr>
              <a:t>some </a:t>
            </a:r>
            <a:r>
              <a:rPr lang="en-US" sz="1100" dirty="0">
                <a:solidFill>
                  <a:schemeClr val="tx1">
                    <a:lumMod val="65000"/>
                    <a:lumOff val="35000"/>
                  </a:schemeClr>
                </a:solidFill>
                <a:latin typeface="Century Gothic" pitchFamily="34" charset="0"/>
              </a:rPr>
              <a:t>of the top universities, a genius means for recruiting the cream of the coding crop</a:t>
            </a:r>
            <a:r>
              <a:rPr lang="en-US" sz="1100" dirty="0" smtClean="0">
                <a:solidFill>
                  <a:schemeClr val="tx1">
                    <a:lumMod val="65000"/>
                    <a:lumOff val="35000"/>
                  </a:schemeClr>
                </a:solidFill>
                <a:latin typeface="Century Gothic" pitchFamily="34" charset="0"/>
              </a:rPr>
              <a:t>.</a:t>
            </a:r>
            <a:endParaRPr lang="en-US" sz="1100" dirty="0">
              <a:solidFill>
                <a:schemeClr val="tx1">
                  <a:lumMod val="65000"/>
                  <a:lumOff val="35000"/>
                </a:schemeClr>
              </a:solidFill>
              <a:latin typeface="Century Gothic" pitchFamily="34" charset="0"/>
            </a:endParaRPr>
          </a:p>
          <a:p>
            <a:pPr algn="just">
              <a:lnSpc>
                <a:spcPct val="150000"/>
              </a:lnSpc>
            </a:pPr>
            <a:r>
              <a:rPr lang="en-US" sz="1100" dirty="0">
                <a:solidFill>
                  <a:schemeClr val="tx1">
                    <a:lumMod val="65000"/>
                    <a:lumOff val="35000"/>
                  </a:schemeClr>
                </a:solidFill>
                <a:latin typeface="Century Gothic" pitchFamily="34" charset="0"/>
              </a:rPr>
              <a:t>Targeting the ideal universities for the kind of recruits they need and building a presence on campus is key for companies looking for the top recruits. By sponsoring networking events, participating in career days, and integrating into the things that are already happening on campus, companies can use personal connections to take their pick</a:t>
            </a:r>
            <a:r>
              <a:rPr lang="en-US" sz="1100" dirty="0" smtClean="0">
                <a:solidFill>
                  <a:schemeClr val="tx1">
                    <a:lumMod val="65000"/>
                    <a:lumOff val="35000"/>
                  </a:schemeClr>
                </a:solidFill>
                <a:latin typeface="Century Gothic" pitchFamily="34" charset="0"/>
              </a:rPr>
              <a:t>.</a:t>
            </a:r>
          </a:p>
          <a:p>
            <a:pPr algn="just">
              <a:lnSpc>
                <a:spcPct val="150000"/>
              </a:lnSpc>
            </a:pPr>
            <a:endParaRPr lang="en-US" sz="1100" dirty="0" smtClean="0">
              <a:solidFill>
                <a:schemeClr val="tx1">
                  <a:lumMod val="65000"/>
                  <a:lumOff val="35000"/>
                </a:schemeClr>
              </a:solidFill>
              <a:latin typeface="Century Gothic" pitchFamily="34" charset="0"/>
            </a:endParaRPr>
          </a:p>
          <a:p>
            <a:pPr algn="just">
              <a:lnSpc>
                <a:spcPct val="150000"/>
              </a:lnSpc>
            </a:pPr>
            <a:endParaRPr lang="en-US" sz="1100" dirty="0">
              <a:solidFill>
                <a:schemeClr val="tx1">
                  <a:lumMod val="65000"/>
                  <a:lumOff val="35000"/>
                </a:schemeClr>
              </a:solidFill>
              <a:latin typeface="Century Gothic" pitchFamily="34" charset="0"/>
            </a:endParaRPr>
          </a:p>
          <a:p>
            <a:pPr algn="just">
              <a:lnSpc>
                <a:spcPct val="150000"/>
              </a:lnSpc>
            </a:pPr>
            <a:endParaRPr lang="en-US" sz="1100" dirty="0" smtClean="0">
              <a:solidFill>
                <a:schemeClr val="tx1">
                  <a:lumMod val="65000"/>
                  <a:lumOff val="35000"/>
                </a:schemeClr>
              </a:solidFill>
              <a:latin typeface="Century Gothic" pitchFamily="34" charset="0"/>
            </a:endParaRPr>
          </a:p>
          <a:p>
            <a:pPr algn="just">
              <a:lnSpc>
                <a:spcPct val="150000"/>
              </a:lnSpc>
            </a:pPr>
            <a:endParaRPr lang="en-US" sz="1100" dirty="0">
              <a:solidFill>
                <a:schemeClr val="tx1">
                  <a:lumMod val="65000"/>
                  <a:lumOff val="35000"/>
                </a:schemeClr>
              </a:solidFill>
              <a:latin typeface="Century Gothic" pitchFamily="34" charset="0"/>
            </a:endParaRPr>
          </a:p>
          <a:p>
            <a:pPr algn="just">
              <a:lnSpc>
                <a:spcPct val="150000"/>
              </a:lnSpc>
            </a:pPr>
            <a:endParaRPr lang="en-US" sz="1100" dirty="0" smtClean="0">
              <a:solidFill>
                <a:schemeClr val="tx1">
                  <a:lumMod val="65000"/>
                  <a:lumOff val="35000"/>
                </a:schemeClr>
              </a:solidFill>
              <a:latin typeface="Century Gothic" pitchFamily="34" charset="0"/>
            </a:endParaRPr>
          </a:p>
          <a:p>
            <a:pPr algn="just">
              <a:lnSpc>
                <a:spcPct val="150000"/>
              </a:lnSpc>
            </a:pPr>
            <a:endParaRPr lang="en-US" sz="1100" dirty="0">
              <a:solidFill>
                <a:schemeClr val="tx1">
                  <a:lumMod val="65000"/>
                  <a:lumOff val="35000"/>
                </a:schemeClr>
              </a:solidFill>
              <a:latin typeface="Century Gothic" pitchFamily="34" charset="0"/>
            </a:endParaRPr>
          </a:p>
          <a:p>
            <a:pPr algn="just">
              <a:lnSpc>
                <a:spcPct val="150000"/>
              </a:lnSpc>
            </a:pPr>
            <a:endParaRPr lang="en-US" sz="1100" dirty="0" smtClean="0">
              <a:solidFill>
                <a:schemeClr val="tx1">
                  <a:lumMod val="65000"/>
                  <a:lumOff val="35000"/>
                </a:schemeClr>
              </a:solidFill>
              <a:latin typeface="Century Gothic" pitchFamily="34" charset="0"/>
            </a:endParaRPr>
          </a:p>
          <a:p>
            <a:pPr algn="just">
              <a:lnSpc>
                <a:spcPct val="150000"/>
              </a:lnSpc>
            </a:pPr>
            <a:endParaRPr lang="en-US" sz="1100" dirty="0" smtClean="0">
              <a:solidFill>
                <a:schemeClr val="tx1">
                  <a:lumMod val="65000"/>
                  <a:lumOff val="35000"/>
                </a:schemeClr>
              </a:solidFill>
              <a:latin typeface="Century Gothic" pitchFamily="34" charset="0"/>
            </a:endParaRPr>
          </a:p>
          <a:p>
            <a:pPr algn="just">
              <a:lnSpc>
                <a:spcPct val="150000"/>
              </a:lnSpc>
            </a:pPr>
            <a:endParaRPr lang="en-US" sz="1100" dirty="0">
              <a:solidFill>
                <a:schemeClr val="tx1">
                  <a:lumMod val="65000"/>
                  <a:lumOff val="35000"/>
                </a:schemeClr>
              </a:solidFill>
              <a:latin typeface="Century Gothic" pitchFamily="34" charset="0"/>
            </a:endParaRPr>
          </a:p>
          <a:p>
            <a:pPr algn="just">
              <a:lnSpc>
                <a:spcPct val="150000"/>
              </a:lnSpc>
            </a:pPr>
            <a:endParaRPr lang="en-US" sz="1100" dirty="0" smtClean="0">
              <a:solidFill>
                <a:schemeClr val="tx1">
                  <a:lumMod val="65000"/>
                  <a:lumOff val="35000"/>
                </a:schemeClr>
              </a:solidFill>
              <a:latin typeface="Century Gothic" pitchFamily="34" charset="0"/>
            </a:endParaRPr>
          </a:p>
          <a:p>
            <a:pPr algn="just">
              <a:lnSpc>
                <a:spcPct val="150000"/>
              </a:lnSpc>
            </a:pPr>
            <a:endParaRPr lang="en-US" sz="1100" dirty="0">
              <a:solidFill>
                <a:schemeClr val="tx1">
                  <a:lumMod val="65000"/>
                  <a:lumOff val="35000"/>
                </a:schemeClr>
              </a:solidFill>
              <a:latin typeface="Century Gothic" pitchFamily="34" charset="0"/>
            </a:endParaRPr>
          </a:p>
          <a:p>
            <a:pPr algn="just">
              <a:lnSpc>
                <a:spcPct val="150000"/>
              </a:lnSpc>
            </a:pPr>
            <a:endParaRPr lang="en-US" sz="1100" dirty="0">
              <a:solidFill>
                <a:schemeClr val="tx1">
                  <a:lumMod val="65000"/>
                  <a:lumOff val="35000"/>
                </a:schemeClr>
              </a:solidFill>
              <a:latin typeface="Century Gothic" pitchFamily="34" charset="0"/>
            </a:endParaRPr>
          </a:p>
          <a:p>
            <a:pPr algn="just">
              <a:lnSpc>
                <a:spcPct val="150000"/>
              </a:lnSpc>
            </a:pPr>
            <a:endParaRPr lang="en-US" sz="1100" dirty="0" smtClean="0">
              <a:solidFill>
                <a:schemeClr val="tx1">
                  <a:lumMod val="65000"/>
                  <a:lumOff val="35000"/>
                </a:schemeClr>
              </a:solidFill>
              <a:latin typeface="Century Gothic" pitchFamily="34" charset="0"/>
            </a:endParaRPr>
          </a:p>
          <a:p>
            <a:pPr algn="just">
              <a:lnSpc>
                <a:spcPct val="150000"/>
              </a:lnSpc>
            </a:pPr>
            <a:endParaRPr lang="en-US" sz="1100" dirty="0">
              <a:solidFill>
                <a:schemeClr val="tx1">
                  <a:lumMod val="65000"/>
                  <a:lumOff val="35000"/>
                </a:schemeClr>
              </a:solidFill>
              <a:latin typeface="Century Gothic" pitchFamily="34" charset="0"/>
            </a:endParaRPr>
          </a:p>
          <a:p>
            <a:pPr algn="just">
              <a:lnSpc>
                <a:spcPct val="150000"/>
              </a:lnSpc>
            </a:pPr>
            <a:endParaRPr lang="en-US" sz="1100" b="1" cap="all" dirty="0" smtClean="0">
              <a:solidFill>
                <a:schemeClr val="tx1">
                  <a:lumMod val="65000"/>
                  <a:lumOff val="35000"/>
                </a:schemeClr>
              </a:solidFill>
              <a:latin typeface="Century Gothic" pitchFamily="34" charset="0"/>
            </a:endParaRPr>
          </a:p>
          <a:p>
            <a:pPr algn="just">
              <a:lnSpc>
                <a:spcPct val="150000"/>
              </a:lnSpc>
            </a:pPr>
            <a:r>
              <a:rPr lang="en-US" sz="1200" b="1" cap="all" dirty="0" smtClean="0">
                <a:solidFill>
                  <a:schemeClr val="tx1">
                    <a:lumMod val="65000"/>
                    <a:lumOff val="35000"/>
                  </a:schemeClr>
                </a:solidFill>
                <a:latin typeface="Century Gothic" pitchFamily="34" charset="0"/>
              </a:rPr>
              <a:t>JOB </a:t>
            </a:r>
            <a:r>
              <a:rPr lang="en-US" sz="1200" b="1" cap="all" dirty="0">
                <a:solidFill>
                  <a:schemeClr val="tx1">
                    <a:lumMod val="65000"/>
                    <a:lumOff val="35000"/>
                  </a:schemeClr>
                </a:solidFill>
                <a:latin typeface="Century Gothic" pitchFamily="34" charset="0"/>
              </a:rPr>
              <a:t>BOARDS ARE OUT, LINKEDIN IS . . . IN</a:t>
            </a:r>
          </a:p>
          <a:p>
            <a:pPr algn="just">
              <a:lnSpc>
                <a:spcPct val="150000"/>
              </a:lnSpc>
            </a:pPr>
            <a:r>
              <a:rPr lang="en-US" sz="1100" dirty="0">
                <a:solidFill>
                  <a:schemeClr val="tx1">
                    <a:lumMod val="65000"/>
                    <a:lumOff val="35000"/>
                  </a:schemeClr>
                </a:solidFill>
                <a:latin typeface="Century Gothic" pitchFamily="34" charset="0"/>
              </a:rPr>
              <a:t>LinkedIn has seen a steady incline, as the site has grown to offer more than simply job postings and a place to keep your resume. Not surprisingly, then, 28% of students said they would look for their post-college job on LinkedIn</a:t>
            </a:r>
            <a:r>
              <a:rPr lang="en-US" sz="1100" dirty="0" smtClean="0">
                <a:solidFill>
                  <a:schemeClr val="tx1">
                    <a:lumMod val="65000"/>
                    <a:lumOff val="35000"/>
                  </a:schemeClr>
                </a:solidFill>
                <a:latin typeface="Century Gothic" pitchFamily="34" charset="0"/>
              </a:rPr>
              <a:t>.</a:t>
            </a:r>
          </a:p>
          <a:p>
            <a:pPr algn="just">
              <a:lnSpc>
                <a:spcPct val="150000"/>
              </a:lnSpc>
            </a:pPr>
            <a:r>
              <a:rPr lang="en-US" sz="1100" dirty="0" smtClean="0">
                <a:solidFill>
                  <a:schemeClr val="tx1">
                    <a:lumMod val="65000"/>
                    <a:lumOff val="35000"/>
                  </a:schemeClr>
                </a:solidFill>
                <a:latin typeface="Century Gothic" pitchFamily="34" charset="0"/>
              </a:rPr>
              <a:t>Today </a:t>
            </a:r>
            <a:r>
              <a:rPr lang="en-US" sz="1100" dirty="0">
                <a:solidFill>
                  <a:schemeClr val="tx1">
                    <a:lumMod val="65000"/>
                    <a:lumOff val="35000"/>
                  </a:schemeClr>
                </a:solidFill>
                <a:latin typeface="Century Gothic" pitchFamily="34" charset="0"/>
              </a:rPr>
              <a:t>there are more than 39 million students and recent grads and 24,000 universities using the site. Students and graduates can use the Alumni tool under their University Page to see where fellow graduates live, the organizations they work for, and the types of jobs they pursue. Grads can also explore fellow alumni’s careers based on what they studied, their top skills, and how they are connected on LinkedIn.</a:t>
            </a:r>
          </a:p>
          <a:p>
            <a:pPr algn="just">
              <a:lnSpc>
                <a:spcPct val="150000"/>
              </a:lnSpc>
            </a:pPr>
            <a:endParaRPr lang="en-US" sz="1100" dirty="0">
              <a:solidFill>
                <a:schemeClr val="tx1">
                  <a:lumMod val="65000"/>
                  <a:lumOff val="35000"/>
                </a:schemeClr>
              </a:solidFill>
              <a:latin typeface="Century Gothic" pitchFamily="34" charset="0"/>
            </a:endParaRPr>
          </a:p>
        </p:txBody>
      </p:sp>
      <p:sp>
        <p:nvSpPr>
          <p:cNvPr id="4" name="TextBox 3"/>
          <p:cNvSpPr txBox="1"/>
          <p:nvPr/>
        </p:nvSpPr>
        <p:spPr>
          <a:xfrm>
            <a:off x="7680960" y="6324600"/>
            <a:ext cx="1463040" cy="261610"/>
          </a:xfrm>
          <a:prstGeom prst="rect">
            <a:avLst/>
          </a:prstGeom>
          <a:solidFill>
            <a:srgbClr val="FFC000"/>
          </a:solidFill>
        </p:spPr>
        <p:txBody>
          <a:bodyPr wrap="square" rtlCol="0">
            <a:spAutoFit/>
          </a:bodyPr>
          <a:lstStyle/>
          <a:p>
            <a:pPr algn="r"/>
            <a:r>
              <a:rPr lang="en-US" sz="1100" b="1" dirty="0" smtClean="0">
                <a:solidFill>
                  <a:schemeClr val="bg1">
                    <a:lumMod val="50000"/>
                  </a:schemeClr>
                </a:solidFill>
                <a:latin typeface="Century Gothic" pitchFamily="34" charset="0"/>
              </a:rPr>
              <a:t>6</a:t>
            </a:r>
          </a:p>
        </p:txBody>
      </p:sp>
    </p:spTree>
    <p:extLst>
      <p:ext uri="{BB962C8B-B14F-4D97-AF65-F5344CB8AC3E}">
        <p14:creationId xmlns:p14="http://schemas.microsoft.com/office/powerpoint/2010/main" val="407135807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46364" y="0"/>
            <a:ext cx="8492836" cy="1447800"/>
          </a:xfrm>
          <a:prstGeom prst="rect">
            <a:avLst/>
          </a:prstGeom>
          <a:solidFill>
            <a:srgbClr val="FFC000">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sz="3600" b="1" dirty="0">
              <a:solidFill>
                <a:schemeClr val="tx1"/>
              </a:solidFill>
              <a:latin typeface="Candara" pitchFamily="34" charset="0"/>
            </a:endParaRPr>
          </a:p>
        </p:txBody>
      </p:sp>
      <p:sp>
        <p:nvSpPr>
          <p:cNvPr id="3" name="TextBox 2"/>
          <p:cNvSpPr txBox="1"/>
          <p:nvPr/>
        </p:nvSpPr>
        <p:spPr>
          <a:xfrm>
            <a:off x="2209800" y="153190"/>
            <a:ext cx="6518564" cy="1177245"/>
          </a:xfrm>
          <a:prstGeom prst="rect">
            <a:avLst/>
          </a:prstGeom>
          <a:noFill/>
        </p:spPr>
        <p:txBody>
          <a:bodyPr wrap="square" rtlCol="0">
            <a:spAutoFit/>
          </a:bodyPr>
          <a:lstStyle/>
          <a:p>
            <a:pPr algn="r"/>
            <a:r>
              <a:rPr lang="en-US" sz="1050" b="1" dirty="0">
                <a:latin typeface="Century Gothic" pitchFamily="34" charset="0"/>
              </a:rPr>
              <a:t>Contributor: Barry </a:t>
            </a:r>
            <a:r>
              <a:rPr lang="en-US" sz="1050" b="1" dirty="0" err="1">
                <a:latin typeface="Century Gothic" pitchFamily="34" charset="0"/>
              </a:rPr>
              <a:t>Salzberg</a:t>
            </a:r>
            <a:r>
              <a:rPr lang="en-US" sz="1050" b="1" dirty="0">
                <a:latin typeface="Century Gothic" pitchFamily="34" charset="0"/>
              </a:rPr>
              <a:t>, Global CEO, Deloitte </a:t>
            </a:r>
            <a:r>
              <a:rPr lang="en-US" sz="1050" b="1" dirty="0" err="1">
                <a:latin typeface="Century Gothic" pitchFamily="34" charset="0"/>
              </a:rPr>
              <a:t>Touche</a:t>
            </a:r>
            <a:r>
              <a:rPr lang="en-US" sz="1050" b="1" dirty="0">
                <a:latin typeface="Century Gothic" pitchFamily="34" charset="0"/>
              </a:rPr>
              <a:t> Tohmatsu </a:t>
            </a:r>
            <a:r>
              <a:rPr lang="en-US" sz="1050" b="1" dirty="0" smtClean="0">
                <a:latin typeface="Century Gothic" pitchFamily="34" charset="0"/>
              </a:rPr>
              <a:t>Limited</a:t>
            </a:r>
            <a:endParaRPr lang="en-US" sz="2800" b="1" dirty="0">
              <a:latin typeface="Century Gothic" pitchFamily="34" charset="0"/>
            </a:endParaRPr>
          </a:p>
          <a:p>
            <a:pPr algn="r"/>
            <a:r>
              <a:rPr lang="en-US" sz="2400" b="1" dirty="0" smtClean="0">
                <a:latin typeface="Century Gothic" pitchFamily="34" charset="0"/>
              </a:rPr>
              <a:t>What </a:t>
            </a:r>
            <a:r>
              <a:rPr lang="en-US" sz="2400" b="1" dirty="0">
                <a:latin typeface="Century Gothic" pitchFamily="34" charset="0"/>
              </a:rPr>
              <a:t>Millennials Want </a:t>
            </a:r>
            <a:r>
              <a:rPr lang="en-US" sz="2400" b="1" dirty="0" smtClean="0">
                <a:latin typeface="Century Gothic" pitchFamily="34" charset="0"/>
              </a:rPr>
              <a:t>&amp; Why Employers Should </a:t>
            </a:r>
            <a:r>
              <a:rPr lang="en-US" sz="2400" b="1" dirty="0">
                <a:latin typeface="Century Gothic" pitchFamily="34" charset="0"/>
              </a:rPr>
              <a:t>Take </a:t>
            </a:r>
            <a:r>
              <a:rPr lang="en-US" sz="2400" b="1" dirty="0" smtClean="0">
                <a:latin typeface="Century Gothic" pitchFamily="34" charset="0"/>
              </a:rPr>
              <a:t>Notice: </a:t>
            </a:r>
            <a:r>
              <a:rPr lang="en-US" sz="3600" b="1" dirty="0" smtClean="0">
                <a:solidFill>
                  <a:schemeClr val="tx2"/>
                </a:solidFill>
                <a:latin typeface="Century Gothic" pitchFamily="34" charset="0"/>
              </a:rPr>
              <a:t>5</a:t>
            </a:r>
            <a:r>
              <a:rPr lang="en-US" sz="2400" b="1" dirty="0" smtClean="0">
                <a:latin typeface="Century Gothic" pitchFamily="34" charset="0"/>
              </a:rPr>
              <a:t> Pointers*</a:t>
            </a:r>
            <a:endParaRPr lang="en-US" sz="2400" dirty="0">
              <a:latin typeface="Century Gothic" pitchFamily="34" charset="0"/>
            </a:endParaRPr>
          </a:p>
        </p:txBody>
      </p:sp>
      <p:sp>
        <p:nvSpPr>
          <p:cNvPr id="5" name="TextBox 4"/>
          <p:cNvSpPr txBox="1"/>
          <p:nvPr/>
        </p:nvSpPr>
        <p:spPr>
          <a:xfrm>
            <a:off x="346364" y="1491151"/>
            <a:ext cx="8382000" cy="5586145"/>
          </a:xfrm>
          <a:prstGeom prst="rect">
            <a:avLst/>
          </a:prstGeom>
          <a:noFill/>
        </p:spPr>
        <p:txBody>
          <a:bodyPr wrap="square" rtlCol="0">
            <a:spAutoFit/>
          </a:bodyPr>
          <a:lstStyle/>
          <a:p>
            <a:pPr algn="just">
              <a:lnSpc>
                <a:spcPct val="150000"/>
              </a:lnSpc>
            </a:pPr>
            <a:r>
              <a:rPr lang="en-US" sz="1100" dirty="0" smtClean="0">
                <a:solidFill>
                  <a:schemeClr val="tx1">
                    <a:lumMod val="65000"/>
                    <a:lumOff val="35000"/>
                  </a:schemeClr>
                </a:solidFill>
                <a:latin typeface="Century Gothic" pitchFamily="34" charset="0"/>
              </a:rPr>
              <a:t>As the leader </a:t>
            </a:r>
            <a:r>
              <a:rPr lang="en-US" sz="1100" dirty="0">
                <a:solidFill>
                  <a:schemeClr val="tx1">
                    <a:lumMod val="65000"/>
                    <a:lumOff val="35000"/>
                  </a:schemeClr>
                </a:solidFill>
                <a:latin typeface="Century Gothic" pitchFamily="34" charset="0"/>
              </a:rPr>
              <a:t>of a major international organization (with more than 200,000 employees) </a:t>
            </a:r>
            <a:r>
              <a:rPr lang="en-US" sz="1100" dirty="0" smtClean="0">
                <a:solidFill>
                  <a:schemeClr val="tx1">
                    <a:lumMod val="65000"/>
                    <a:lumOff val="35000"/>
                  </a:schemeClr>
                </a:solidFill>
                <a:latin typeface="Century Gothic" pitchFamily="34" charset="0"/>
              </a:rPr>
              <a:t>Barry </a:t>
            </a:r>
            <a:r>
              <a:rPr lang="en-US" sz="1100" dirty="0" err="1" smtClean="0">
                <a:solidFill>
                  <a:schemeClr val="tx1">
                    <a:lumMod val="65000"/>
                    <a:lumOff val="35000"/>
                  </a:schemeClr>
                </a:solidFill>
                <a:latin typeface="Century Gothic" pitchFamily="34" charset="0"/>
              </a:rPr>
              <a:t>Salzberg</a:t>
            </a:r>
            <a:r>
              <a:rPr lang="en-US" sz="1100" dirty="0" smtClean="0">
                <a:solidFill>
                  <a:schemeClr val="tx1">
                    <a:lumMod val="65000"/>
                    <a:lumOff val="35000"/>
                  </a:schemeClr>
                </a:solidFill>
                <a:latin typeface="Century Gothic" pitchFamily="34" charset="0"/>
              </a:rPr>
              <a:t> is </a:t>
            </a:r>
            <a:r>
              <a:rPr lang="en-US" sz="1100" dirty="0">
                <a:solidFill>
                  <a:schemeClr val="tx1">
                    <a:lumMod val="65000"/>
                    <a:lumOff val="35000"/>
                  </a:schemeClr>
                </a:solidFill>
                <a:latin typeface="Century Gothic" pitchFamily="34" charset="0"/>
              </a:rPr>
              <a:t>particularly </a:t>
            </a:r>
            <a:r>
              <a:rPr lang="en-US" sz="1100" dirty="0" smtClean="0">
                <a:solidFill>
                  <a:schemeClr val="tx1">
                    <a:lumMod val="65000"/>
                    <a:lumOff val="35000"/>
                  </a:schemeClr>
                </a:solidFill>
                <a:latin typeface="Century Gothic" pitchFamily="34" charset="0"/>
              </a:rPr>
              <a:t>interested in finding out  the expectations Millenials have </a:t>
            </a:r>
            <a:r>
              <a:rPr lang="en-US" sz="1100" dirty="0">
                <a:solidFill>
                  <a:schemeClr val="tx1">
                    <a:lumMod val="65000"/>
                    <a:lumOff val="35000"/>
                  </a:schemeClr>
                </a:solidFill>
                <a:latin typeface="Century Gothic" pitchFamily="34" charset="0"/>
              </a:rPr>
              <a:t>for their </a:t>
            </a:r>
            <a:r>
              <a:rPr lang="en-US" sz="1100" dirty="0" smtClean="0">
                <a:solidFill>
                  <a:schemeClr val="tx1">
                    <a:lumMod val="65000"/>
                    <a:lumOff val="35000"/>
                  </a:schemeClr>
                </a:solidFill>
                <a:latin typeface="Century Gothic" pitchFamily="34" charset="0"/>
              </a:rPr>
              <a:t>careers.  Case- in- point: </a:t>
            </a:r>
            <a:r>
              <a:rPr lang="en-US" sz="1100" b="1" dirty="0">
                <a:solidFill>
                  <a:schemeClr val="tx1">
                    <a:lumMod val="65000"/>
                    <a:lumOff val="35000"/>
                  </a:schemeClr>
                </a:solidFill>
                <a:latin typeface="Century Gothic" pitchFamily="34" charset="0"/>
              </a:rPr>
              <a:t>what does the Millennial generation want to be when it grows up? </a:t>
            </a:r>
            <a:r>
              <a:rPr lang="en-US" sz="1100" dirty="0">
                <a:solidFill>
                  <a:schemeClr val="tx1">
                    <a:lumMod val="65000"/>
                    <a:lumOff val="35000"/>
                  </a:schemeClr>
                </a:solidFill>
                <a:latin typeface="Century Gothic" pitchFamily="34" charset="0"/>
              </a:rPr>
              <a:t>A new survey of Millennials (born January 1983 onwards), conducted globally by Deloitte </a:t>
            </a:r>
            <a:r>
              <a:rPr lang="en-US" sz="1100" dirty="0" err="1">
                <a:solidFill>
                  <a:schemeClr val="tx1">
                    <a:lumMod val="65000"/>
                    <a:lumOff val="35000"/>
                  </a:schemeClr>
                </a:solidFill>
                <a:latin typeface="Century Gothic" pitchFamily="34" charset="0"/>
              </a:rPr>
              <a:t>Touche</a:t>
            </a:r>
            <a:r>
              <a:rPr lang="en-US" sz="1100" dirty="0">
                <a:solidFill>
                  <a:schemeClr val="tx1">
                    <a:lumMod val="65000"/>
                    <a:lumOff val="35000"/>
                  </a:schemeClr>
                </a:solidFill>
                <a:latin typeface="Century Gothic" pitchFamily="34" charset="0"/>
              </a:rPr>
              <a:t> Tohmatsu Limited provides some </a:t>
            </a:r>
            <a:r>
              <a:rPr lang="en-US" sz="1100" dirty="0" smtClean="0">
                <a:solidFill>
                  <a:schemeClr val="tx1">
                    <a:lumMod val="65000"/>
                    <a:lumOff val="35000"/>
                  </a:schemeClr>
                </a:solidFill>
                <a:latin typeface="Century Gothic" pitchFamily="34" charset="0"/>
              </a:rPr>
              <a:t>intriguing </a:t>
            </a:r>
            <a:r>
              <a:rPr lang="en-US" sz="1100" dirty="0">
                <a:solidFill>
                  <a:schemeClr val="tx1">
                    <a:lumMod val="65000"/>
                    <a:lumOff val="35000"/>
                  </a:schemeClr>
                </a:solidFill>
                <a:latin typeface="Century Gothic" pitchFamily="34" charset="0"/>
              </a:rPr>
              <a:t>insights</a:t>
            </a:r>
            <a:r>
              <a:rPr lang="en-US" sz="1100" dirty="0" smtClean="0">
                <a:solidFill>
                  <a:schemeClr val="tx1">
                    <a:lumMod val="65000"/>
                    <a:lumOff val="35000"/>
                  </a:schemeClr>
                </a:solidFill>
                <a:latin typeface="Century Gothic" pitchFamily="34" charset="0"/>
              </a:rPr>
              <a:t>:</a:t>
            </a:r>
          </a:p>
          <a:p>
            <a:pPr>
              <a:lnSpc>
                <a:spcPct val="150000"/>
              </a:lnSpc>
            </a:pPr>
            <a:r>
              <a:rPr lang="en-US" b="1" dirty="0" smtClean="0">
                <a:solidFill>
                  <a:srgbClr val="92D050"/>
                </a:solidFill>
                <a:latin typeface="Century Gothic" pitchFamily="34" charset="0"/>
              </a:rPr>
              <a:t>1</a:t>
            </a:r>
            <a:r>
              <a:rPr lang="en-US" sz="1200" b="1" dirty="0" smtClean="0">
                <a:solidFill>
                  <a:srgbClr val="92D050"/>
                </a:solidFill>
                <a:latin typeface="Century Gothic" pitchFamily="34" charset="0"/>
              </a:rPr>
              <a:t>. </a:t>
            </a:r>
            <a:r>
              <a:rPr lang="en-US" sz="1600" b="1" dirty="0" smtClean="0">
                <a:solidFill>
                  <a:srgbClr val="92D050"/>
                </a:solidFill>
                <a:latin typeface="Century Gothic" pitchFamily="34" charset="0"/>
              </a:rPr>
              <a:t>Millennials Expect Businesses To Care:</a:t>
            </a:r>
            <a:endParaRPr lang="en-US" sz="1100" b="1" dirty="0">
              <a:solidFill>
                <a:srgbClr val="92D050"/>
              </a:solidFill>
              <a:latin typeface="Century Gothic" pitchFamily="34" charset="0"/>
            </a:endParaRPr>
          </a:p>
          <a:p>
            <a:pPr>
              <a:lnSpc>
                <a:spcPct val="150000"/>
              </a:lnSpc>
            </a:pPr>
            <a:r>
              <a:rPr lang="en-US" sz="1100" dirty="0" smtClean="0">
                <a:solidFill>
                  <a:schemeClr val="tx1">
                    <a:lumMod val="65000"/>
                    <a:lumOff val="35000"/>
                  </a:schemeClr>
                </a:solidFill>
                <a:latin typeface="Century Gothic" pitchFamily="34" charset="0"/>
              </a:rPr>
              <a:t>They </a:t>
            </a:r>
            <a:r>
              <a:rPr lang="en-US" sz="1100" dirty="0">
                <a:solidFill>
                  <a:schemeClr val="tx1">
                    <a:lumMod val="65000"/>
                    <a:lumOff val="35000"/>
                  </a:schemeClr>
                </a:solidFill>
                <a:latin typeface="Century Gothic" pitchFamily="34" charset="0"/>
              </a:rPr>
              <a:t>think business can do much more to address society’s challenges in the areas </a:t>
            </a:r>
            <a:r>
              <a:rPr lang="en-US" sz="1100" dirty="0" smtClean="0">
                <a:solidFill>
                  <a:schemeClr val="tx1">
                    <a:lumMod val="65000"/>
                    <a:lumOff val="35000"/>
                  </a:schemeClr>
                </a:solidFill>
                <a:latin typeface="Century Gothic" pitchFamily="34" charset="0"/>
              </a:rPr>
              <a:t>of </a:t>
            </a:r>
            <a:r>
              <a:rPr lang="en-US" sz="1100" dirty="0">
                <a:solidFill>
                  <a:schemeClr val="tx1">
                    <a:lumMod val="65000"/>
                    <a:lumOff val="35000"/>
                  </a:schemeClr>
                </a:solidFill>
                <a:latin typeface="Century Gothic" pitchFamily="34" charset="0"/>
              </a:rPr>
              <a:t>most concern: resource scarcity </a:t>
            </a:r>
            <a:endParaRPr lang="en-US" sz="1100" dirty="0" smtClean="0">
              <a:solidFill>
                <a:schemeClr val="tx1">
                  <a:lumMod val="65000"/>
                  <a:lumOff val="35000"/>
                </a:schemeClr>
              </a:solidFill>
              <a:latin typeface="Century Gothic" pitchFamily="34" charset="0"/>
            </a:endParaRPr>
          </a:p>
          <a:p>
            <a:pPr>
              <a:lnSpc>
                <a:spcPct val="150000"/>
              </a:lnSpc>
            </a:pPr>
            <a:r>
              <a:rPr lang="en-US" sz="1100" b="1" dirty="0" smtClean="0">
                <a:solidFill>
                  <a:srgbClr val="FF0000"/>
                </a:solidFill>
                <a:latin typeface="Century Gothic" pitchFamily="34" charset="0"/>
              </a:rPr>
              <a:t>68 % </a:t>
            </a:r>
            <a:r>
              <a:rPr lang="en-US" sz="1100" dirty="0" smtClean="0">
                <a:solidFill>
                  <a:schemeClr val="tx1">
                    <a:lumMod val="65000"/>
                    <a:lumOff val="35000"/>
                  </a:schemeClr>
                </a:solidFill>
                <a:latin typeface="Century Gothic" pitchFamily="34" charset="0"/>
              </a:rPr>
              <a:t>climate </a:t>
            </a:r>
            <a:r>
              <a:rPr lang="en-US" sz="1100" dirty="0">
                <a:solidFill>
                  <a:schemeClr val="tx1">
                    <a:lumMod val="65000"/>
                    <a:lumOff val="35000"/>
                  </a:schemeClr>
                </a:solidFill>
                <a:latin typeface="Century Gothic" pitchFamily="34" charset="0"/>
              </a:rPr>
              <a:t>change </a:t>
            </a:r>
            <a:r>
              <a:rPr lang="en-US" sz="1100" b="1" dirty="0" smtClean="0">
                <a:solidFill>
                  <a:srgbClr val="FF0000"/>
                </a:solidFill>
                <a:latin typeface="Century Gothic" pitchFamily="34" charset="0"/>
              </a:rPr>
              <a:t>65% </a:t>
            </a:r>
            <a:r>
              <a:rPr lang="en-US" sz="1100" dirty="0">
                <a:solidFill>
                  <a:schemeClr val="tx1">
                    <a:lumMod val="65000"/>
                    <a:lumOff val="35000"/>
                  </a:schemeClr>
                </a:solidFill>
                <a:latin typeface="Century Gothic" pitchFamily="34" charset="0"/>
              </a:rPr>
              <a:t>and income equality </a:t>
            </a:r>
            <a:r>
              <a:rPr lang="en-US" sz="1100" b="1" dirty="0" smtClean="0">
                <a:solidFill>
                  <a:srgbClr val="FF0000"/>
                </a:solidFill>
                <a:latin typeface="Century Gothic" pitchFamily="34" charset="0"/>
              </a:rPr>
              <a:t>64%. </a:t>
            </a:r>
          </a:p>
          <a:p>
            <a:pPr>
              <a:lnSpc>
                <a:spcPct val="150000"/>
              </a:lnSpc>
            </a:pPr>
            <a:endParaRPr lang="en-US" sz="1100" dirty="0" smtClean="0">
              <a:latin typeface="Century Gothic" pitchFamily="34" charset="0"/>
            </a:endParaRPr>
          </a:p>
          <a:p>
            <a:pPr>
              <a:lnSpc>
                <a:spcPct val="150000"/>
              </a:lnSpc>
            </a:pPr>
            <a:endParaRPr lang="en-US" sz="1100" dirty="0">
              <a:latin typeface="Century Gothic" pitchFamily="34" charset="0"/>
            </a:endParaRPr>
          </a:p>
          <a:p>
            <a:pPr>
              <a:lnSpc>
                <a:spcPct val="150000"/>
              </a:lnSpc>
            </a:pPr>
            <a:endParaRPr lang="en-US" sz="1100" dirty="0" smtClean="0">
              <a:latin typeface="Century Gothic" pitchFamily="34" charset="0"/>
            </a:endParaRPr>
          </a:p>
          <a:p>
            <a:pPr>
              <a:lnSpc>
                <a:spcPct val="150000"/>
              </a:lnSpc>
            </a:pPr>
            <a:endParaRPr lang="en-US" sz="1100" dirty="0">
              <a:latin typeface="Century Gothic" pitchFamily="34" charset="0"/>
            </a:endParaRPr>
          </a:p>
          <a:p>
            <a:pPr>
              <a:lnSpc>
                <a:spcPct val="150000"/>
              </a:lnSpc>
            </a:pPr>
            <a:endParaRPr lang="en-US" sz="1100" dirty="0">
              <a:latin typeface="Century Gothic" pitchFamily="34" charset="0"/>
            </a:endParaRPr>
          </a:p>
          <a:p>
            <a:pPr algn="ctr">
              <a:lnSpc>
                <a:spcPct val="150000"/>
              </a:lnSpc>
            </a:pPr>
            <a:endParaRPr lang="en-US" sz="1400" b="1" dirty="0" smtClean="0">
              <a:solidFill>
                <a:srgbClr val="92D050"/>
              </a:solidFill>
              <a:latin typeface="Century Gothic" pitchFamily="34" charset="0"/>
            </a:endParaRPr>
          </a:p>
          <a:p>
            <a:pPr algn="ctr">
              <a:lnSpc>
                <a:spcPct val="150000"/>
              </a:lnSpc>
            </a:pPr>
            <a:endParaRPr lang="en-US" sz="1400" b="1" dirty="0" smtClean="0">
              <a:solidFill>
                <a:srgbClr val="92D050"/>
              </a:solidFill>
              <a:latin typeface="Century Gothic" pitchFamily="34" charset="0"/>
            </a:endParaRPr>
          </a:p>
          <a:p>
            <a:pPr>
              <a:lnSpc>
                <a:spcPct val="150000"/>
              </a:lnSpc>
            </a:pPr>
            <a:r>
              <a:rPr lang="en-US" sz="1600" b="1" dirty="0">
                <a:solidFill>
                  <a:srgbClr val="92D050"/>
                </a:solidFill>
                <a:latin typeface="Century Gothic" pitchFamily="34" charset="0"/>
              </a:rPr>
              <a:t>2. Millennials Want To Be Innovative</a:t>
            </a:r>
          </a:p>
          <a:p>
            <a:pPr>
              <a:lnSpc>
                <a:spcPct val="150000"/>
              </a:lnSpc>
            </a:pPr>
            <a:r>
              <a:rPr lang="en-US" sz="1100" b="1" dirty="0" smtClean="0">
                <a:solidFill>
                  <a:srgbClr val="FF0000"/>
                </a:solidFill>
                <a:latin typeface="Century Gothic" pitchFamily="34" charset="0"/>
              </a:rPr>
              <a:t>78% </a:t>
            </a:r>
            <a:r>
              <a:rPr lang="en-US" sz="1100" dirty="0" smtClean="0">
                <a:solidFill>
                  <a:schemeClr val="tx1">
                    <a:lumMod val="65000"/>
                    <a:lumOff val="35000"/>
                  </a:schemeClr>
                </a:solidFill>
                <a:latin typeface="Century Gothic" pitchFamily="34" charset="0"/>
              </a:rPr>
              <a:t>of </a:t>
            </a:r>
            <a:r>
              <a:rPr lang="en-US" sz="1100" dirty="0">
                <a:solidFill>
                  <a:schemeClr val="tx1">
                    <a:lumMod val="65000"/>
                    <a:lumOff val="35000"/>
                  </a:schemeClr>
                </a:solidFill>
                <a:latin typeface="Century Gothic" pitchFamily="34" charset="0"/>
              </a:rPr>
              <a:t>Millennials </a:t>
            </a:r>
            <a:r>
              <a:rPr lang="en-US" sz="1100" dirty="0" smtClean="0">
                <a:solidFill>
                  <a:schemeClr val="tx1">
                    <a:lumMod val="65000"/>
                    <a:lumOff val="35000"/>
                  </a:schemeClr>
                </a:solidFill>
                <a:latin typeface="Century Gothic" pitchFamily="34" charset="0"/>
              </a:rPr>
              <a:t>were </a:t>
            </a:r>
            <a:r>
              <a:rPr lang="en-US" sz="1100" dirty="0">
                <a:solidFill>
                  <a:schemeClr val="tx1">
                    <a:lumMod val="65000"/>
                    <a:lumOff val="35000"/>
                  </a:schemeClr>
                </a:solidFill>
                <a:latin typeface="Century Gothic" pitchFamily="34" charset="0"/>
              </a:rPr>
              <a:t>influenced by how innovative a company was when deciding if they wanted to work there, but most say their current employer </a:t>
            </a:r>
            <a:r>
              <a:rPr lang="en-US" sz="1100" dirty="0" smtClean="0">
                <a:solidFill>
                  <a:schemeClr val="tx1">
                    <a:lumMod val="65000"/>
                    <a:lumOff val="35000"/>
                  </a:schemeClr>
                </a:solidFill>
                <a:latin typeface="Century Gothic" pitchFamily="34" charset="0"/>
              </a:rPr>
              <a:t>does </a:t>
            </a:r>
            <a:r>
              <a:rPr lang="en-US" sz="1100" dirty="0">
                <a:solidFill>
                  <a:schemeClr val="tx1">
                    <a:lumMod val="65000"/>
                    <a:lumOff val="35000"/>
                  </a:schemeClr>
                </a:solidFill>
                <a:latin typeface="Century Gothic" pitchFamily="34" charset="0"/>
              </a:rPr>
              <a:t>not do enough to encourage them to think creatively. </a:t>
            </a:r>
          </a:p>
          <a:p>
            <a:pPr algn="just">
              <a:lnSpc>
                <a:spcPct val="150000"/>
              </a:lnSpc>
            </a:pPr>
            <a:endParaRPr lang="en-US" sz="1100" dirty="0" smtClean="0">
              <a:latin typeface="Century Gothic" pitchFamily="34" charset="0"/>
            </a:endParaRPr>
          </a:p>
          <a:p>
            <a:pPr algn="just">
              <a:lnSpc>
                <a:spcPct val="150000"/>
              </a:lnSpc>
            </a:pPr>
            <a:endParaRPr lang="en-US" sz="1100" dirty="0">
              <a:latin typeface="Century Gothic" pitchFamily="34" charset="0"/>
            </a:endParaRPr>
          </a:p>
          <a:p>
            <a:pPr algn="just">
              <a:lnSpc>
                <a:spcPct val="150000"/>
              </a:lnSpc>
            </a:pPr>
            <a:endParaRPr lang="en-US" sz="1100" dirty="0">
              <a:latin typeface="Century Gothic" pitchFamily="34" charset="0"/>
            </a:endParaRPr>
          </a:p>
        </p:txBody>
      </p:sp>
      <p:sp>
        <p:nvSpPr>
          <p:cNvPr id="44" name="TextBox 43"/>
          <p:cNvSpPr txBox="1"/>
          <p:nvPr/>
        </p:nvSpPr>
        <p:spPr>
          <a:xfrm>
            <a:off x="7680960" y="6324600"/>
            <a:ext cx="1463040" cy="369332"/>
          </a:xfrm>
          <a:prstGeom prst="rect">
            <a:avLst/>
          </a:prstGeom>
          <a:solidFill>
            <a:srgbClr val="FFC000"/>
          </a:solidFill>
        </p:spPr>
        <p:txBody>
          <a:bodyPr wrap="square" rtlCol="0">
            <a:spAutoFit/>
          </a:bodyPr>
          <a:lstStyle/>
          <a:p>
            <a:pPr algn="r"/>
            <a:r>
              <a:rPr lang="en-US" b="1" dirty="0" smtClean="0">
                <a:solidFill>
                  <a:schemeClr val="bg1">
                    <a:lumMod val="50000"/>
                  </a:schemeClr>
                </a:solidFill>
                <a:latin typeface="Candara" pitchFamily="34" charset="0"/>
              </a:rPr>
              <a:t>7</a:t>
            </a:r>
          </a:p>
        </p:txBody>
      </p:sp>
      <p:sp>
        <p:nvSpPr>
          <p:cNvPr id="45" name="TextBox 44"/>
          <p:cNvSpPr txBox="1"/>
          <p:nvPr/>
        </p:nvSpPr>
        <p:spPr>
          <a:xfrm>
            <a:off x="355889" y="6324600"/>
            <a:ext cx="6934200" cy="338554"/>
          </a:xfrm>
          <a:prstGeom prst="rect">
            <a:avLst/>
          </a:prstGeom>
          <a:noFill/>
        </p:spPr>
        <p:txBody>
          <a:bodyPr wrap="square" rtlCol="0">
            <a:spAutoFit/>
          </a:bodyPr>
          <a:lstStyle/>
          <a:p>
            <a:r>
              <a:rPr lang="en-US" sz="800" dirty="0">
                <a:solidFill>
                  <a:schemeClr val="tx1">
                    <a:lumMod val="65000"/>
                    <a:lumOff val="35000"/>
                  </a:schemeClr>
                </a:solidFill>
                <a:latin typeface="Arial" pitchFamily="34" charset="0"/>
                <a:cs typeface="Arial" pitchFamily="34" charset="0"/>
              </a:rPr>
              <a:t>*This article has been extracted from Forbes Online resource and can be accessed at: </a:t>
            </a:r>
          </a:p>
          <a:p>
            <a:r>
              <a:rPr lang="en-US" sz="800" dirty="0">
                <a:solidFill>
                  <a:schemeClr val="tx1">
                    <a:lumMod val="65000"/>
                    <a:lumOff val="35000"/>
                  </a:schemeClr>
                </a:solidFill>
                <a:latin typeface="Arial" pitchFamily="34" charset="0"/>
                <a:cs typeface="Arial" pitchFamily="34" charset="0"/>
              </a:rPr>
              <a:t>https://www.linkedin.com/today/post/article/20140122180239-27058877-what-millennials-want-and-why-employers-should-take-notice</a:t>
            </a:r>
          </a:p>
        </p:txBody>
      </p:sp>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54432" y="3505200"/>
            <a:ext cx="3733800" cy="1828800"/>
          </a:xfrm>
          <a:prstGeom prst="rect">
            <a:avLst/>
          </a:prstGeom>
        </p:spPr>
      </p:pic>
      <p:sp>
        <p:nvSpPr>
          <p:cNvPr id="6" name="Rectangle 5"/>
          <p:cNvSpPr/>
          <p:nvPr/>
        </p:nvSpPr>
        <p:spPr>
          <a:xfrm>
            <a:off x="346364" y="0"/>
            <a:ext cx="2320636" cy="1447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6364" y="210089"/>
            <a:ext cx="2320636" cy="972791"/>
          </a:xfrm>
          <a:prstGeom prst="rect">
            <a:avLst/>
          </a:prstGeom>
        </p:spPr>
      </p:pic>
    </p:spTree>
    <p:extLst>
      <p:ext uri="{BB962C8B-B14F-4D97-AF65-F5344CB8AC3E}">
        <p14:creationId xmlns:p14="http://schemas.microsoft.com/office/powerpoint/2010/main" val="63671783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4757</TotalTime>
  <Words>1869</Words>
  <Application>Microsoft Office PowerPoint</Application>
  <PresentationFormat>On-screen Show (4:3)</PresentationFormat>
  <Paragraphs>197</Paragraphs>
  <Slides>11</Slides>
  <Notes>1</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Umar Taj</dc:creator>
  <cp:lastModifiedBy>Sara Salam</cp:lastModifiedBy>
  <cp:revision>237</cp:revision>
  <dcterms:created xsi:type="dcterms:W3CDTF">2013-07-19T09:55:39Z</dcterms:created>
  <dcterms:modified xsi:type="dcterms:W3CDTF">2014-11-21T06:31:55Z</dcterms:modified>
</cp:coreProperties>
</file>